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2" r:id="rId2"/>
    <p:sldId id="275" r:id="rId3"/>
    <p:sldId id="256" r:id="rId4"/>
    <p:sldId id="257" r:id="rId5"/>
    <p:sldId id="259" r:id="rId6"/>
    <p:sldId id="270" r:id="rId7"/>
    <p:sldId id="260" r:id="rId8"/>
    <p:sldId id="265" r:id="rId9"/>
    <p:sldId id="266" r:id="rId10"/>
    <p:sldId id="261" r:id="rId11"/>
    <p:sldId id="262" r:id="rId12"/>
    <p:sldId id="267" r:id="rId13"/>
    <p:sldId id="264" r:id="rId14"/>
    <p:sldId id="263" r:id="rId15"/>
    <p:sldId id="273" r:id="rId16"/>
    <p:sldId id="274" r:id="rId17"/>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76793" autoAdjust="0"/>
  </p:normalViewPr>
  <p:slideViewPr>
    <p:cSldViewPr>
      <p:cViewPr varScale="1">
        <p:scale>
          <a:sx n="81" d="100"/>
          <a:sy n="81" d="100"/>
        </p:scale>
        <p:origin x="-6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2E0C5B7-2EBF-44CC-83E7-1C4258CD84D4}" type="datetimeFigureOut">
              <a:rPr lang="fr-FR"/>
              <a:pPr>
                <a:defRPr/>
              </a:pPr>
              <a:t>10/09/2014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E8BCEE3-0775-4F1D-8A28-B892306E0D02}"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53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DAFC8E-E10D-4D2D-A9A8-4A34360E05CB}" type="slidenum">
              <a:rPr lang="fr-FR"/>
              <a:pPr fontAlgn="base">
                <a:spcBef>
                  <a:spcPct val="0"/>
                </a:spcBef>
                <a:spcAft>
                  <a:spcPct val="0"/>
                </a:spcAft>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37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 718-6 fusion par décret au sein d’un Etablissement public nouveau ou déjà constitué. Si un des établissement membres bénéficie des RCE le nouvel établissement en bénéficie.</a:t>
            </a:r>
          </a:p>
          <a:p>
            <a:pPr>
              <a:spcBef>
                <a:spcPct val="0"/>
              </a:spcBef>
            </a:pPr>
            <a:endParaRPr lang="fr-FR" smtClean="0"/>
          </a:p>
          <a:p>
            <a:pPr>
              <a:spcBef>
                <a:spcPct val="0"/>
              </a:spcBef>
            </a:pPr>
            <a:r>
              <a:rPr lang="fr-FR" smtClean="0"/>
              <a:t>L 954. 1 à 3 – (954 .1) concernent répartition des obligations de service des personnels enseignants et de recherche entre les activités d'enseignement, de recherche et les autres missions qui peuvent être confiées à ces personnels. (954.2) Le président est responsable de l'attribution des primes aux personnels qui sont affectés à l'établissement, selon des règles générales définies par le conseil d'administration.  (954.3) le président peut recruter, pour une durée déterminée ou indéterminée, des agents contractuels :1° Pour occuper des fonctions techniques ou administratives correspondant à des emplois de catégorie A ; 2° Pour assurer, par dérogation au premier alinéa de l'article L. 952-6, des fonctions d'enseignement, de recherche ou d'enseignement et de recherche, après avis du comité de sélection prévu à l'article L. 952-6-1.</a:t>
            </a:r>
          </a:p>
        </p:txBody>
      </p:sp>
      <p:sp>
        <p:nvSpPr>
          <p:cNvPr id="3379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A7DEA7-5A77-47B2-8133-B3C457625ECD}" type="slidenum">
              <a:rPr lang="fr-FR"/>
              <a:pPr fontAlgn="base">
                <a:spcBef>
                  <a:spcPct val="0"/>
                </a:spcBef>
                <a:spcAft>
                  <a:spcPct val="0"/>
                </a:spcAft>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58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0" lvl="2">
              <a:spcBef>
                <a:spcPct val="0"/>
              </a:spcBef>
            </a:pPr>
            <a:r>
              <a:rPr lang="fr-FR" smtClean="0"/>
              <a:t>Les raisons avouées </a:t>
            </a:r>
            <a:r>
              <a:rPr lang="fr-FR" sz="1000" smtClean="0">
                <a:solidFill>
                  <a:srgbClr val="800000"/>
                </a:solidFill>
              </a:rPr>
              <a:t>Plus encore vous retrouverez surtout les mensonges du lobby qui entoure Mme Fioraso pour satisfaire une stratégie clientéliste à courte vue qui sert de politique depuis bientôt 2 ans. C'est en effet au prétexte que la règle des 75% rendrait les COMUE ingouvernables que le gouvernement a justifié sa suppression.</a:t>
            </a:r>
          </a:p>
          <a:p>
            <a:pPr marL="0" lvl="2">
              <a:spcBef>
                <a:spcPct val="0"/>
              </a:spcBef>
            </a:pPr>
            <a:endParaRPr lang="fr-FR" sz="1000" smtClean="0">
              <a:solidFill>
                <a:srgbClr val="800000"/>
              </a:solidFill>
            </a:endParaRPr>
          </a:p>
          <a:p>
            <a:pPr marL="0" lvl="2">
              <a:spcBef>
                <a:spcPct val="0"/>
              </a:spcBef>
            </a:pPr>
            <a:r>
              <a:rPr lang="fr-FR" sz="1000" smtClean="0">
                <a:solidFill>
                  <a:srgbClr val="800000"/>
                </a:solidFill>
              </a:rPr>
              <a:t>La loi sur l’Agriculture n’est pas encore votée elle le sera probablement pendant l’été, donc les modifications qui ont été introduites sur le mode d’élection et sur la composition des conseils ne le seront au mieux pas avant l’automne. </a:t>
            </a:r>
            <a:r>
              <a:rPr lang="fr-FR" smtClean="0"/>
              <a:t>On se souviendra que T.T. avait dit ne pas vouloir d'élections au suffrage direct car il était pressé d'avoir un CA avant l'été pour faire voter certains projets IDEX ...</a:t>
            </a:r>
          </a:p>
        </p:txBody>
      </p:sp>
      <p:sp>
        <p:nvSpPr>
          <p:cNvPr id="3584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2102FD-F28D-499E-AAB5-097EF42B1C4C}" type="slidenum">
              <a:rPr lang="fr-FR"/>
              <a:pPr fontAlgn="base">
                <a:spcBef>
                  <a:spcPct val="0"/>
                </a:spcBef>
                <a:spcAft>
                  <a:spcPct val="0"/>
                </a:spcAft>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On peut mentionner que très peu de statuts seront prêts au 22 juillet.</a:t>
            </a:r>
          </a:p>
          <a:p>
            <a:pPr>
              <a:spcBef>
                <a:spcPct val="0"/>
              </a:spcBef>
            </a:pPr>
            <a:endParaRPr lang="fr-FR" smtClean="0"/>
          </a:p>
          <a:p>
            <a:pPr>
              <a:spcBef>
                <a:spcPct val="0"/>
              </a:spcBef>
            </a:pPr>
            <a:r>
              <a:rPr lang="fr-FR" smtClean="0"/>
              <a:t> TT a mentionné que ceux de SU seraient parmi les 3 premiers à être prêts et signés en juillet par le ministère. Il n'y a pas donc tant d'urgence.</a:t>
            </a:r>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52B362-F161-437C-B614-ACD5FEA392F5}" type="slidenum">
              <a:rPr lang="fr-FR"/>
              <a:pPr fontAlgn="base">
                <a:spcBef>
                  <a:spcPct val="0"/>
                </a:spcBef>
                <a:spcAft>
                  <a:spcPct val="0"/>
                </a:spcAft>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Par ailleurs les élections peuvent être au suffrage direct dans les COMUE. Les projets de statuts des COMUEs de Paris-Saclay,Toulouse Midi Pyrennées, Normandie le prévoit. </a:t>
            </a:r>
          </a:p>
          <a:p>
            <a:pPr>
              <a:spcBef>
                <a:spcPct val="0"/>
              </a:spcBef>
            </a:pPr>
            <a:endParaRPr lang="fr-FR" smtClean="0"/>
          </a:p>
          <a:p>
            <a:pPr>
              <a:spcBef>
                <a:spcPct val="0"/>
              </a:spcBef>
            </a:pPr>
            <a:r>
              <a:rPr lang="fr-FR" smtClean="0"/>
              <a:t>En cas de fusion, les élections sont au suffrage direct mais le problème est la création de méga-établissements dont le fonctionnement sera très probablement très autocratique et peu respectueux des personnels.</a:t>
            </a:r>
          </a:p>
        </p:txBody>
      </p:sp>
      <p:sp>
        <p:nvSpPr>
          <p:cNvPr id="409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022D83-27D5-4C70-8D0C-F9A1FE987119}" type="slidenum">
              <a:rPr lang="fr-FR"/>
              <a:pPr fontAlgn="base">
                <a:spcBef>
                  <a:spcPct val="0"/>
                </a:spcBef>
                <a:spcAft>
                  <a:spcPct val="0"/>
                </a:spcAft>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99C564-F51A-41AB-AB8D-9B7DDD521170}" type="slidenum">
              <a:rPr lang="fr-FR"/>
              <a:pPr fontAlgn="base">
                <a:spcBef>
                  <a:spcPct val="0"/>
                </a:spcBef>
                <a:spcAft>
                  <a:spcPct val="0"/>
                </a:spcAft>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FA3FB5-AB91-42A2-927B-A875EF2F0DC7}" type="slidenum">
              <a:rPr lang="fr-FR"/>
              <a:pPr fontAlgn="base">
                <a:spcBef>
                  <a:spcPct val="0"/>
                </a:spcBef>
                <a:spcAft>
                  <a:spcPct val="0"/>
                </a:spcAft>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Situation actuelle confuse, la loi ESR prévoit un vote de statuts des regroupements avant le 22 juillet date anniversaire de l’adoption de la loi. </a:t>
            </a:r>
          </a:p>
          <a:p>
            <a:pPr>
              <a:spcBef>
                <a:spcPct val="0"/>
              </a:spcBef>
            </a:pPr>
            <a:endParaRPr lang="fr-FR" smtClean="0"/>
          </a:p>
          <a:p>
            <a:pPr>
              <a:spcBef>
                <a:spcPct val="0"/>
              </a:spcBef>
            </a:pPr>
            <a:r>
              <a:rPr lang="fr-FR" smtClean="0"/>
              <a:t>Cette loi prévoit notamment que tous les PRES crées par la loi LRU sont transformés en ComUÉ, reste le cas des FCS.</a:t>
            </a:r>
          </a:p>
          <a:p>
            <a:pPr>
              <a:spcBef>
                <a:spcPct val="0"/>
              </a:spcBef>
            </a:pPr>
            <a:endParaRPr lang="fr-FR" smtClean="0"/>
          </a:p>
          <a:p>
            <a:pPr>
              <a:spcBef>
                <a:spcPct val="0"/>
              </a:spcBef>
            </a:pPr>
            <a:r>
              <a:rPr lang="fr-FR" smtClean="0"/>
              <a:t>La situation se complique par l’annonce du projet de loi sur le redécoupage territorial des régions. </a:t>
            </a:r>
          </a:p>
        </p:txBody>
      </p:sp>
      <p:sp>
        <p:nvSpPr>
          <p:cNvPr id="174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62D5FB-21FF-46BA-B19E-529B8DC11A0A}" type="slidenum">
              <a:rPr lang="fr-FR"/>
              <a:pPr fontAlgn="base">
                <a:spcBef>
                  <a:spcPct val="0"/>
                </a:spcBef>
                <a:spcAft>
                  <a:spcPct val="0"/>
                </a:spcAft>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94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En Ile de France existe trois académies Paris, Créteil et Versailles. Huit départements et huit regroupements  seuls les cas de SU, PSL et CPS sont différents puisque ce sont des FCS, pour SU créé en 2012 par décret. </a:t>
            </a:r>
          </a:p>
          <a:p>
            <a:pPr>
              <a:spcBef>
                <a:spcPct val="0"/>
              </a:spcBef>
            </a:pPr>
            <a:endParaRPr lang="fr-FR" smtClean="0"/>
          </a:p>
          <a:p>
            <a:pPr>
              <a:spcBef>
                <a:spcPct val="0"/>
              </a:spcBef>
            </a:pPr>
            <a:r>
              <a:rPr lang="fr-FR" smtClean="0"/>
              <a:t>On entend ici ou là dire que les regroupements Univ en Île de France ne suivraient pas la loi. Qu’en est-il ?</a:t>
            </a:r>
          </a:p>
          <a:p>
            <a:pPr>
              <a:spcBef>
                <a:spcPct val="0"/>
              </a:spcBef>
            </a:pPr>
            <a:endParaRPr lang="fr-FR" smtClean="0"/>
          </a:p>
          <a:p>
            <a:pPr>
              <a:spcBef>
                <a:spcPct val="0"/>
              </a:spcBef>
            </a:pPr>
            <a:r>
              <a:rPr lang="fr-FR" smtClean="0"/>
              <a:t>La coordination des offres de formation et des stratégies de recherche des regroupements universitaires doit être territoriales. Un territoire (L 718-2) donné est académique ou inter-académique. Ceci est établi sans dérogation à la loi. Cette diapo montre qu’il n’y a pas un seul établissement coordinateur mais autant que l’on veut. Donc les statuts des regroupements ComUÉ franciiens déjà votés, ou en passe de l’être, ne satisfont pas à la loi, il s’agit en fait de sites de niveau infra-académique. Si les regroupements sont des Associations confédérales alors un réseau francilien satisferait à la loi. </a:t>
            </a:r>
          </a:p>
        </p:txBody>
      </p:sp>
      <p:sp>
        <p:nvSpPr>
          <p:cNvPr id="194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F607BB-EEA3-45C5-BA1E-0FDB905A9BC6}" type="slidenum">
              <a:rPr lang="fr-FR"/>
              <a:pPr fontAlgn="base">
                <a:spcBef>
                  <a:spcPct val="0"/>
                </a:spcBef>
                <a:spcAft>
                  <a:spcPct val="0"/>
                </a:spcAft>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15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Gd Emprunt = environ 15 milliards d’euros ne constitue en fait que des "dotations non consommables" : l'argent est bloqué sur un compte du Trésor et seuls les intérêts - à un taux fixe à 3,41 % par an - sont versés à chaque projet ! Avantage, seule cette dernière somme est comptabilisée dans le déficit (et donc la dette de la France) au sens du traité européen de Maastricht. </a:t>
            </a:r>
          </a:p>
          <a:p>
            <a:pPr>
              <a:spcBef>
                <a:spcPct val="0"/>
              </a:spcBef>
            </a:pPr>
            <a:endParaRPr lang="fr-FR" smtClean="0"/>
          </a:p>
          <a:p>
            <a:pPr>
              <a:spcBef>
                <a:spcPct val="0"/>
              </a:spcBef>
            </a:pPr>
            <a:r>
              <a:rPr lang="fr-FR" smtClean="0"/>
              <a:t>Mais cela signifie aussi que la mobilisation de 10 milliards d'euros ne produit au bout d'un an que 341 millions pour un projet. Avantage notoire c ‘est le CGI (commissariat général à l’investissement) qui distribue l’argent après une sélection organisée par des jurys internationaux. Avec le gouvernement Eyraud c’est seulement 3,65 milliards d’euros qui seront consacrés à ESR.</a:t>
            </a:r>
          </a:p>
          <a:p>
            <a:pPr>
              <a:spcBef>
                <a:spcPct val="0"/>
              </a:spcBef>
            </a:pPr>
            <a:endParaRPr lang="fr-FR" smtClean="0"/>
          </a:p>
          <a:p>
            <a:pPr>
              <a:spcBef>
                <a:spcPct val="0"/>
              </a:spcBef>
            </a:pPr>
            <a:r>
              <a:rPr lang="fr-FR" smtClean="0"/>
              <a:t>Janvier 2013 discours de F. Hollande à Strasbourg il annonce une réforme territoriale et la nouvelle loi sur l’ESR</a:t>
            </a:r>
          </a:p>
        </p:txBody>
      </p:sp>
      <p:sp>
        <p:nvSpPr>
          <p:cNvPr id="215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540425-25DA-4006-BEF5-7D6C8B2EFE43}" type="slidenum">
              <a:rPr lang="fr-FR"/>
              <a:pPr fontAlgn="base">
                <a:spcBef>
                  <a:spcPct val="0"/>
                </a:spcBef>
                <a:spcAft>
                  <a:spcPct val="0"/>
                </a:spcAft>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35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364DA6-7911-430F-AD7D-F55DC37F293C}" type="slidenum">
              <a:rPr lang="fr-FR"/>
              <a:pPr fontAlgn="base">
                <a:spcBef>
                  <a:spcPct val="0"/>
                </a:spcBef>
                <a:spcAft>
                  <a:spcPct val="0"/>
                </a:spcAft>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56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z="1400" smtClean="0"/>
              <a:t>Dans cette liste figure des établissements dont la nature nous surprend ainsi l’INSEAD, partage-t-il les mêmes valeurs de défense du Service Public que les universités et les grands établissements ? </a:t>
            </a:r>
          </a:p>
          <a:p>
            <a:pPr>
              <a:spcBef>
                <a:spcPct val="0"/>
              </a:spcBef>
            </a:pPr>
            <a:r>
              <a:rPr lang="fr-FR" sz="1400" smtClean="0"/>
              <a:t>Qu’en est-il des différentes écoles militaires ? </a:t>
            </a:r>
          </a:p>
          <a:p>
            <a:pPr>
              <a:spcBef>
                <a:spcPct val="0"/>
              </a:spcBef>
            </a:pPr>
            <a:endParaRPr lang="fr-FR" sz="1400" smtClean="0"/>
          </a:p>
          <a:p>
            <a:pPr>
              <a:spcBef>
                <a:spcPct val="0"/>
              </a:spcBef>
            </a:pPr>
            <a:r>
              <a:rPr lang="fr-FR" sz="1400" smtClean="0"/>
              <a:t>Ce que l’on peut affirmer c’est que ce chiffre de 11 membres n’est pas lié à l’ouverture de la coupe du Monde, mais à trait à une disposition de la loi qui permet à un regroupement dépassant 10 membres d’organiser les élections aux conseils par le scrutin indirect. Autre répercussion sur les résultats des élections la multiplication des petites listes et la représentation dans les conseils qui favorisera les listes représentants des communautés importantes en nombre CE N’EST PAS UNE REPRÉSENTATION ÉQUITABLE.</a:t>
            </a:r>
          </a:p>
          <a:p>
            <a:pPr>
              <a:spcBef>
                <a:spcPct val="0"/>
              </a:spcBef>
            </a:pPr>
            <a:endParaRPr lang="fr-FR" sz="1400" smtClean="0"/>
          </a:p>
          <a:p>
            <a:pPr>
              <a:spcBef>
                <a:spcPct val="0"/>
              </a:spcBef>
            </a:pPr>
            <a:r>
              <a:rPr lang="fr-FR" sz="1400" smtClean="0"/>
              <a:t>INSEAD (</a:t>
            </a:r>
            <a:r>
              <a:rPr lang="fr-FR" b="1" smtClean="0"/>
              <a:t>Institut européen d'administration des affaires)</a:t>
            </a:r>
            <a:r>
              <a:rPr lang="fr-FR" sz="1400" smtClean="0"/>
              <a:t>  3 centres Fontainebleau, Abou Dabi et Pékin, 71 élèves , droit d’inscription entre 50 000 et 70 000 €, budget 153 M d’€/an.</a:t>
            </a:r>
          </a:p>
        </p:txBody>
      </p:sp>
      <p:sp>
        <p:nvSpPr>
          <p:cNvPr id="256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BF852E-30DB-423F-9B58-EF375A890268}" type="slidenum">
              <a:rPr lang="fr-FR"/>
              <a:pPr fontAlgn="base">
                <a:spcBef>
                  <a:spcPct val="0"/>
                </a:spcBef>
                <a:spcAft>
                  <a:spcPct val="0"/>
                </a:spcAft>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76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76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100ADF-8686-4B39-85E2-4D6BFF5412AA}" type="slidenum">
              <a:rPr lang="fr-FR"/>
              <a:pPr fontAlgn="base">
                <a:spcBef>
                  <a:spcPct val="0"/>
                </a:spcBef>
                <a:spcAft>
                  <a:spcPct val="0"/>
                </a:spcAft>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96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Les regroupements franciliens sont hors la loi; huit sur trois académies et sans établissement coordinateur. </a:t>
            </a:r>
          </a:p>
          <a:p>
            <a:pPr>
              <a:spcBef>
                <a:spcPct val="0"/>
              </a:spcBef>
            </a:pPr>
            <a:endParaRPr lang="fr-FR" smtClean="0"/>
          </a:p>
          <a:p>
            <a:pPr>
              <a:spcBef>
                <a:spcPct val="0"/>
              </a:spcBef>
            </a:pPr>
            <a:r>
              <a:rPr lang="fr-FR" smtClean="0"/>
              <a:t>CPE l’un des buts est de passer de 150 crées par les PRES à 30 i.e. un contrat par territoire. Ne pas oublier que dans les régions les projets scientifiques etc. sont élaborés à plusieurs niveaux. La cohérence avec les lois formation professionnelle, décentralisation dont l’application est sous l’autorité des régions va devoir être satisfaite avec l’offre de formation. Comment le CPE va-t-il pouvoir rendre compte dans un document d’orientation unique de ces contraintes. Dont une autre de taille, le SRESRI (schéma régional d’ES, de R et d’innovation)  devra aussi s’accorder avec la politique d’ES et de R nationale. Quel sera la position des grands organismes de recherche nationaux avec ces regroupements marqués par de tels liens régionaux ?</a:t>
            </a:r>
          </a:p>
          <a:p>
            <a:pPr>
              <a:spcBef>
                <a:spcPct val="0"/>
              </a:spcBef>
            </a:pPr>
            <a:endParaRPr lang="fr-FR" smtClean="0"/>
          </a:p>
          <a:p>
            <a:pPr>
              <a:spcBef>
                <a:spcPct val="0"/>
              </a:spcBef>
            </a:pPr>
            <a:r>
              <a:rPr lang="fr-FR" smtClean="0"/>
              <a:t>La loi prévoit au moins deux transferts de compétence à l’exclusion de tout partage : la coordination territoriale (L 718.3), la coordination des politiques de ses membres (L. 718-7) et l’élaboration d’un projet d’amélioration de la qualité de vie étudiante.</a:t>
            </a:r>
          </a:p>
        </p:txBody>
      </p:sp>
      <p:sp>
        <p:nvSpPr>
          <p:cNvPr id="296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595910-08B3-4727-B579-40CAFCB842BB}" type="slidenum">
              <a:rPr lang="fr-FR"/>
              <a:pPr fontAlgn="base">
                <a:spcBef>
                  <a:spcPct val="0"/>
                </a:spcBef>
                <a:spcAft>
                  <a:spcPct val="0"/>
                </a:spcAft>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17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Le caractère fédéral est porté par la superposition de deux sortes d’établissements celui qui regroupe et les établissements regroupés et par l’autonomie (administrative, financière et pédagogique) </a:t>
            </a:r>
          </a:p>
        </p:txBody>
      </p:sp>
      <p:sp>
        <p:nvSpPr>
          <p:cNvPr id="317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FA6305-A464-4CAC-B322-902B8C460DF0}" type="slidenum">
              <a:rPr lang="fr-FR"/>
              <a:pPr fontAlgn="base">
                <a:spcBef>
                  <a:spcPct val="0"/>
                </a:spcBef>
                <a:spcAft>
                  <a:spcPct val="0"/>
                </a:spcAft>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2E0C4A9-6274-4473-A93F-16CB2C6A735C}" type="datetimeFigureOut">
              <a:rPr lang="fr-FR"/>
              <a:pPr>
                <a:defRPr/>
              </a:pPr>
              <a:t>10/09/2014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0B6DCC6-464E-4B0E-A352-306521A6301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EA18CC3-8893-4617-A5AF-FF91472E183D}" type="datetimeFigureOut">
              <a:rPr lang="fr-FR"/>
              <a:pPr>
                <a:defRPr/>
              </a:pPr>
              <a:t>10/09/2014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8D872FF-B9AA-4300-A1E1-37BE7327EBA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3862B0C-F9E6-4534-89E1-67ED22E1FC66}" type="datetimeFigureOut">
              <a:rPr lang="fr-FR"/>
              <a:pPr>
                <a:defRPr/>
              </a:pPr>
              <a:t>10/09/2014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52E43EC-31C9-4515-B2BC-7D736D2E84F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600FA9D-6241-4A3F-9D9D-67DE6F651F92}" type="datetimeFigureOut">
              <a:rPr lang="fr-FR"/>
              <a:pPr>
                <a:defRPr/>
              </a:pPr>
              <a:t>10/09/2014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D619ACD-5BE8-4B52-A9C2-96F8083DD49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FEFA27B-7585-49A0-B6EA-24FE1E082068}" type="datetimeFigureOut">
              <a:rPr lang="fr-FR"/>
              <a:pPr>
                <a:defRPr/>
              </a:pPr>
              <a:t>10/09/2014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90AAB92-E484-429B-8497-83DBF94CE35A}"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26B16FAB-ADA5-4C4D-96D3-82F25799DF76}" type="datetimeFigureOut">
              <a:rPr lang="fr-FR"/>
              <a:pPr>
                <a:defRPr/>
              </a:pPr>
              <a:t>10/09/2014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F8C43155-720E-4F9F-9B23-23E1232F6B8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AE492FB-F34A-452D-A7FB-0F20FE9819F8}" type="datetimeFigureOut">
              <a:rPr lang="fr-FR"/>
              <a:pPr>
                <a:defRPr/>
              </a:pPr>
              <a:t>10/09/2014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01CD9A7-AC01-461D-972A-8D7E720D223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9F35BDB-F4D0-4552-A2FC-26CC2AB4C5E3}" type="datetimeFigureOut">
              <a:rPr lang="fr-FR"/>
              <a:pPr>
                <a:defRPr/>
              </a:pPr>
              <a:t>10/09/2014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AF45EDB-6EAB-43BE-8ED7-7B732BDBBA3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5CEEDB6-62DB-4197-A80C-56ADC1E3C43C}" type="datetimeFigureOut">
              <a:rPr lang="fr-FR"/>
              <a:pPr>
                <a:defRPr/>
              </a:pPr>
              <a:t>10/09/2014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9650C8CC-9334-42D7-9384-FCA5BDE8452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6C715EF-90A2-4E15-8226-7EDCE42A1056}" type="datetimeFigureOut">
              <a:rPr lang="fr-FR"/>
              <a:pPr>
                <a:defRPr/>
              </a:pPr>
              <a:t>10/09/2014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7DE34C6-2C55-4369-850B-36CE039CCF7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D2CEA2C-F286-4C3E-874D-67AE38CA3BDC}" type="datetimeFigureOut">
              <a:rPr lang="fr-FR"/>
              <a:pPr>
                <a:defRPr/>
              </a:pPr>
              <a:t>10/09/2014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D48F2DF-C2D8-4584-ACD2-5D29F65514F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941A787-0C5B-41F7-806A-5F38EEC4CDA1}" type="datetimeFigureOut">
              <a:rPr lang="fr-FR"/>
              <a:pPr>
                <a:defRPr/>
              </a:pPr>
              <a:t>10/09/2014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2E2A80D-BA12-4D5A-8299-7639D27B1DCB}"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useum-snesup.site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legifrance.gouv.fr/affichCodeArticle.do;jsessionid=C3F6317ACBC2929DB028FB4DF4EB6AF1.tpdjo16v_1?idArticle=LEGIARTI000006525655&amp;cidTexte=LEGITEXT000006071191&amp;dateTexte=20140602&amp;categorieLien=id&amp;oldAction=&amp;nbResultRech=" TargetMode="External"/><Relationship Id="rId3" Type="http://schemas.openxmlformats.org/officeDocument/2006/relationships/hyperlink" Target="http://www.legifrance.gouv.fr/affichCodeArticle.do;jsessionid=C3F6317ACBC2929DB028FB4DF4EB6AF1.tpdjo16v_1?idArticle=LEGIARTI000027739575&amp;cidTexte=LEGITEXT000006071191&amp;dateTexte=20140602" TargetMode="External"/><Relationship Id="rId7" Type="http://schemas.openxmlformats.org/officeDocument/2006/relationships/hyperlink" Target="http://www.legifrance.gouv.fr/affichCodeArticle.do;jsessionid=C3F6317ACBC2929DB028FB4DF4EB6AF1.tpdjo16v_1?idArticle=LEGIARTI000027748000&amp;cidTexte=LEGITEXT000006071191&amp;dateTexte=20140602&amp;categorieLien=id&amp;oldAction=&amp;nbResultRe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legifrance.gouv.fr/affichCodeArticle.do;jsessionid=C3F6317ACBC2929DB028FB4DF4EB6AF1.tpdjo16v_1?idArticle=LEGIARTI000006525653&amp;cidTexte=LEGITEXT000006071191&amp;dateTexte=20140602" TargetMode="External"/><Relationship Id="rId5" Type="http://schemas.openxmlformats.org/officeDocument/2006/relationships/hyperlink" Target="http://www.legifrance.gouv.fr/affichCodeArticle.do;jsessionid=C3F6317ACBC2929DB028FB4DF4EB6AF1.tpdjo16v_1?idArticle=LEGIARTI000027739979&amp;cidTexte=LEGITEXT000006071191&amp;dateTexte=20140602" TargetMode="External"/><Relationship Id="rId4" Type="http://schemas.openxmlformats.org/officeDocument/2006/relationships/hyperlink" Target="http://www.legifrance.gouv.fr/affichCodeArticle.do;jsessionid=C3F6317ACBC2929DB028FB4DF4EB6AF1.tpdjo16v_1?idArticle=LEGIARTI000027739863&amp;cidTexte=LEGITEXT000006071191&amp;dateTexte=2014060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legifrance.gouv.fr/affichCodeArticle.do;jsessionid=C3F6317ACBC2929DB028FB4DF4EB6AF1.tpdjo16v_1?idArticle=LEGIARTI000027748125&amp;cidTexte=LEGITEXT000006071191&amp;dateTexte=201406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legifrance.gouv.fr/affichCodeArticle.do;jsessionid=C3F6317ACBC2929DB028FB4DF4EB6AF1.tpdjo16v_1?idArticle=LEGIARTI000027740085&amp;cidTexte=LEGITEXT000006071191&amp;dateTexte=2014060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legifrance.gouv.fr/affichCodeArticle.do;jsessionid=C3F6317ACBC2929DB028FB4DF4EB6AF1.tpdjo16v_1?idArticle=LEGIARTI000027739780&amp;cidTexte=LEGITEXT000006071191&amp;dateTexte=20140602" TargetMode="External"/><Relationship Id="rId2" Type="http://schemas.openxmlformats.org/officeDocument/2006/relationships/hyperlink" Target="http://www.legifrance.gouv.fr/affichCodeArticle.do;jsessionid=C3F6317ACBC2929DB028FB4DF4EB6AF1.tpdjo16v_1?idArticle=LEGIARTI000027748474&amp;cidTexte=LEGITEXT000006071191&amp;dateTexte=20140602" TargetMode="External"/><Relationship Id="rId1" Type="http://schemas.openxmlformats.org/officeDocument/2006/relationships/slideLayout" Target="../slideLayouts/slideLayout2.xml"/><Relationship Id="rId4" Type="http://schemas.openxmlformats.org/officeDocument/2006/relationships/hyperlink" Target="http://www.legifrance.gouv.fr/affichCodeArticle.do;jsessionid=C3F6317ACBC2929DB028FB4DF4EB6AF1.tpdjo16v_1?idArticle=LEGIARTI000027748463&amp;cidTexte=LEGITEXT000006071191&amp;dateTexte=2014060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legifrance.gouv.fr/affichCodeArticle.do;jsessionid=C3F6317ACBC2929DB028FB4DF4EB6AF1.tpdjo16v_1?idArticle=LEGIARTI000027739128&amp;cidTexte=LEGITEXT000006071191&amp;dateTexte=2014060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legifrance.gouv.fr/affichCodeArticle.do;jsessionid=C3F6317ACBC2929DB028FB4DF4EB6AF1.tpdjo16v_1?idArticle=LEGIARTI000027743556&amp;cidTexte=LEGITEXT000006071191&amp;dateTexte=20140602" TargetMode="External"/><Relationship Id="rId4" Type="http://schemas.openxmlformats.org/officeDocument/2006/relationships/hyperlink" Target="http://www.legifrance.gouv.fr/affichCodeArticle.do;jsessionid=C3F6317ACBC2929DB028FB4DF4EB6AF1.tpdjo16v_1?idArticle=LEGIARTI000027739192&amp;cidTexte=LEGITEXT000006071191&amp;dateTexte=20140602"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hyperlink" Target="http://www.legifrance.gouv.fr/affichCode.do;jsessionid=C3F6317ACBC2929DB028FB4DF4EB6AF1.tpdjo16v_1?idSectionTA=LEGISCTA000027866499&amp;cidTexte=LEGITEXT000006071191&amp;dateTexte=2014060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egifrance.gouv.fr/affichTexte.do?cidTexte=JORFTEXT000025757803&amp;categorieLien=i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egifrance.gouv.fr/affichCode.do;jsessionid=C3F6317ACBC2929DB028FB4DF4EB6AF1.tpdjo16v_1?idSectionTA=LEGISCTA000027738670&amp;cidTexte=LEGITEXT000006071191&amp;dateTexte=2014060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egifrance.gouv.fr/affichCodeArticle.do;jsessionid=C3F6317ACBC2929DB028FB4DF4EB6AF1.tpdjo16v_1?idArticle=LEGIARTI000027739695&amp;cidTexte=LEGITEXT000006071191&amp;dateTexte=20140602" TargetMode="External"/><Relationship Id="rId5" Type="http://schemas.openxmlformats.org/officeDocument/2006/relationships/hyperlink" Target="http://www.legifrance.gouv.fr/affichCodeArticle.do;jsessionid=C3F6317ACBC2929DB028FB4DF4EB6AF1.tpdjo16v_1?idArticle=LEGIARTI000027739192&amp;cidTexte=LEGITEXT000006071191&amp;dateTexte=20140602" TargetMode="External"/><Relationship Id="rId4" Type="http://schemas.openxmlformats.org/officeDocument/2006/relationships/hyperlink" Target="http://www.legifrance.gouv.fr/affichCodeArticle.do;jsessionid=C3F6317ACBC2929DB028FB4DF4EB6AF1.tpdjo16v_1?idArticle=LEGIARTI000027739493&amp;cidTexte=LEGITEXT000006071191&amp;dateTexte=2014060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ctrTitle"/>
          </p:nvPr>
        </p:nvSpPr>
        <p:spPr>
          <a:xfrm>
            <a:off x="228600" y="2130425"/>
            <a:ext cx="8763000" cy="1470025"/>
          </a:xfrm>
        </p:spPr>
        <p:txBody>
          <a:bodyPr/>
          <a:lstStyle/>
          <a:p>
            <a:r>
              <a:rPr lang="fr-FR" sz="3600" smtClean="0">
                <a:solidFill>
                  <a:srgbClr val="FF6600"/>
                </a:solidFill>
              </a:rPr>
              <a:t>Comment le choix d’un regroupement d’universités et d’établissements va-t-il transformer l’avenir du Muséum ?</a:t>
            </a:r>
          </a:p>
        </p:txBody>
      </p:sp>
      <p:sp>
        <p:nvSpPr>
          <p:cNvPr id="14338" name="Rectangle 2"/>
          <p:cNvSpPr>
            <a:spLocks noChangeArrowheads="1"/>
          </p:cNvSpPr>
          <p:nvPr/>
        </p:nvSpPr>
        <p:spPr bwMode="auto">
          <a:xfrm>
            <a:off x="2895600" y="6324600"/>
            <a:ext cx="3360738" cy="369888"/>
          </a:xfrm>
          <a:prstGeom prst="rect">
            <a:avLst/>
          </a:prstGeom>
          <a:noFill/>
          <a:ln w="9525">
            <a:noFill/>
            <a:miter lim="800000"/>
            <a:headEnd/>
            <a:tailEnd/>
          </a:ln>
        </p:spPr>
        <p:txBody>
          <a:bodyPr wrap="none">
            <a:spAutoFit/>
          </a:bodyPr>
          <a:lstStyle/>
          <a:p>
            <a:r>
              <a:rPr lang="fr-FR" u="sng">
                <a:latin typeface="Calibri" pitchFamily="34" charset="0"/>
                <a:hlinkClick r:id="rId3"/>
              </a:rPr>
              <a:t>http://museum-snesup.sitew.com</a:t>
            </a:r>
            <a:endParaRPr lang="fr-FR">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38"/>
            <a:ext cx="8229600" cy="1322387"/>
          </a:xfrm>
        </p:spPr>
        <p:txBody>
          <a:bodyPr rtlCol="0">
            <a:normAutofit fontScale="90000"/>
          </a:bodyPr>
          <a:lstStyle/>
          <a:p>
            <a:pPr fontAlgn="auto">
              <a:spcAft>
                <a:spcPts val="0"/>
              </a:spcAft>
              <a:defRPr/>
            </a:pPr>
            <a:r>
              <a:rPr lang="fr-FR" sz="3333" dirty="0" smtClean="0">
                <a:solidFill>
                  <a:srgbClr val="FF6600"/>
                </a:solidFill>
              </a:rPr>
              <a:t>Quelles options choisir pour un regroupement ? </a:t>
            </a:r>
            <a:r>
              <a:rPr lang="fr-FR" sz="2400" dirty="0" smtClean="0">
                <a:solidFill>
                  <a:srgbClr val="FF6600"/>
                </a:solidFill>
              </a:rPr>
              <a:t/>
            </a:r>
            <a:br>
              <a:rPr lang="fr-FR" sz="2400" dirty="0" smtClean="0">
                <a:solidFill>
                  <a:srgbClr val="FF6600"/>
                </a:solidFill>
              </a:rPr>
            </a:br>
            <a:r>
              <a:rPr lang="fr-FR" sz="2400" dirty="0" smtClean="0">
                <a:solidFill>
                  <a:srgbClr val="FF6600"/>
                </a:solidFill>
              </a:rPr>
              <a:t>Le choix du regroupement par Fusion </a:t>
            </a:r>
            <a:br>
              <a:rPr lang="fr-FR" sz="2400" dirty="0" smtClean="0">
                <a:solidFill>
                  <a:srgbClr val="FF6600"/>
                </a:solidFill>
              </a:rPr>
            </a:br>
            <a:endParaRPr lang="fr-FR" sz="1556" dirty="0">
              <a:solidFill>
                <a:srgbClr val="FF6600"/>
              </a:solidFill>
            </a:endParaRPr>
          </a:p>
        </p:txBody>
      </p:sp>
      <p:sp>
        <p:nvSpPr>
          <p:cNvPr id="3" name="Espace réservé du contenu 2"/>
          <p:cNvSpPr>
            <a:spLocks noGrp="1"/>
          </p:cNvSpPr>
          <p:nvPr>
            <p:ph idx="1"/>
          </p:nvPr>
        </p:nvSpPr>
        <p:spPr>
          <a:xfrm>
            <a:off x="762000" y="1600200"/>
            <a:ext cx="8229600" cy="4525963"/>
          </a:xfrm>
        </p:spPr>
        <p:txBody>
          <a:bodyPr rtlCol="0">
            <a:normAutofit fontScale="92500" lnSpcReduction="10000"/>
          </a:bodyPr>
          <a:lstStyle/>
          <a:p>
            <a:pPr fontAlgn="auto">
              <a:spcAft>
                <a:spcPts val="0"/>
              </a:spcAft>
              <a:buFont typeface="Arial"/>
              <a:buChar char="•"/>
              <a:defRPr/>
            </a:pPr>
            <a:r>
              <a:rPr lang="fr-FR" sz="2400" dirty="0" smtClean="0"/>
              <a:t>Ex. Strasbourg, Marseille ou Bordeaux où les trois universités se sont accordées pour fusionner en une université unique ;</a:t>
            </a:r>
          </a:p>
          <a:p>
            <a:pPr fontAlgn="auto">
              <a:spcAft>
                <a:spcPts val="0"/>
              </a:spcAft>
              <a:buFont typeface="Arial"/>
              <a:buChar char="•"/>
              <a:defRPr/>
            </a:pPr>
            <a:r>
              <a:rPr lang="fr-FR" sz="2400" dirty="0" smtClean="0"/>
              <a:t>La fusion d’établissements est demandée par délibération statutaire de leurs CA, puis approuvée par décret (</a:t>
            </a:r>
            <a:r>
              <a:rPr lang="fr-FR" sz="2400" dirty="0" smtClean="0">
                <a:hlinkClick r:id="rId3"/>
              </a:rPr>
              <a:t>L. 718-6</a:t>
            </a:r>
            <a:r>
              <a:rPr lang="fr-FR" sz="2400" dirty="0" smtClean="0"/>
              <a:t>) ;</a:t>
            </a:r>
          </a:p>
          <a:p>
            <a:pPr fontAlgn="auto">
              <a:spcAft>
                <a:spcPts val="0"/>
              </a:spcAft>
              <a:buFont typeface="Arial"/>
              <a:buChar char="•"/>
              <a:defRPr/>
            </a:pPr>
            <a:r>
              <a:rPr lang="fr-FR" sz="2400" dirty="0" smtClean="0"/>
              <a:t>La fusion est compatible avec une </a:t>
            </a:r>
            <a:r>
              <a:rPr lang="fr-FR" sz="2400" dirty="0" err="1" smtClean="0"/>
              <a:t>ComUE</a:t>
            </a:r>
            <a:r>
              <a:rPr lang="fr-FR" sz="2400" dirty="0" smtClean="0"/>
              <a:t> dans une même région territoriale (L. 718-6) ;</a:t>
            </a:r>
          </a:p>
          <a:p>
            <a:pPr fontAlgn="auto">
              <a:spcAft>
                <a:spcPts val="0"/>
              </a:spcAft>
              <a:buFont typeface="Arial"/>
              <a:buChar char="•"/>
              <a:defRPr/>
            </a:pPr>
            <a:r>
              <a:rPr lang="fr-FR" sz="2400" dirty="0" smtClean="0"/>
              <a:t>Si un des membres bénéficie des responsabilités et compétences élargies </a:t>
            </a:r>
            <a:r>
              <a:rPr lang="fr-FR" sz="2400" dirty="0" smtClean="0">
                <a:solidFill>
                  <a:srgbClr val="FF6600"/>
                </a:solidFill>
              </a:rPr>
              <a:t>(RCE) </a:t>
            </a:r>
            <a:r>
              <a:rPr lang="fr-FR" sz="2400" dirty="0" smtClean="0"/>
              <a:t>en matière budgétaire et de gestion des ressources humaines, alors l’établissement fusionné hérite de ces mêmes compétences (L.718-6, </a:t>
            </a:r>
            <a:r>
              <a:rPr lang="fr-FR" sz="2400" dirty="0" smtClean="0">
                <a:hlinkClick r:id="rId4"/>
              </a:rPr>
              <a:t>L.718-9</a:t>
            </a:r>
            <a:r>
              <a:rPr lang="fr-FR" sz="2400" dirty="0" smtClean="0"/>
              <a:t>, </a:t>
            </a:r>
            <a:r>
              <a:rPr lang="fr-FR" sz="2400" dirty="0" smtClean="0">
                <a:hlinkClick r:id="rId5"/>
              </a:rPr>
              <a:t>L.718-10</a:t>
            </a:r>
            <a:r>
              <a:rPr lang="fr-FR" sz="2400" dirty="0" smtClean="0"/>
              <a:t>, </a:t>
            </a:r>
            <a:r>
              <a:rPr lang="fr-FR" sz="2400" dirty="0" smtClean="0">
                <a:hlinkClick r:id="rId6"/>
              </a:rPr>
              <a:t>L. 954-1 </a:t>
            </a:r>
            <a:r>
              <a:rPr lang="fr-FR" sz="2400" dirty="0" smtClean="0"/>
              <a:t>, </a:t>
            </a:r>
            <a:r>
              <a:rPr lang="fr-FR" sz="2400" dirty="0" smtClean="0">
                <a:hlinkClick r:id="rId7"/>
              </a:rPr>
              <a:t>2</a:t>
            </a:r>
            <a:r>
              <a:rPr lang="fr-FR" sz="2400" dirty="0" smtClean="0"/>
              <a:t> à </a:t>
            </a:r>
            <a:r>
              <a:rPr lang="fr-FR" sz="2400" dirty="0" smtClean="0">
                <a:hlinkClick r:id="rId8"/>
              </a:rPr>
              <a:t>3</a:t>
            </a:r>
            <a:r>
              <a:rPr lang="fr-FR" sz="2400" dirty="0" smtClean="0"/>
              <a:t>) ;</a:t>
            </a:r>
          </a:p>
          <a:p>
            <a:pPr fontAlgn="auto">
              <a:spcAft>
                <a:spcPts val="0"/>
              </a:spcAft>
              <a:buFont typeface="Arial"/>
              <a:buChar char="•"/>
              <a:defRPr/>
            </a:pPr>
            <a:r>
              <a:rPr lang="fr-FR" sz="2400" dirty="0" smtClean="0">
                <a:solidFill>
                  <a:srgbClr val="FF6600"/>
                </a:solidFill>
              </a:rPr>
              <a:t>La fusion c’est l’intégration maximale et c’est le seul modèle qui à terme devrait subsister. C’est le négation de l’autonomie de l’enseignement supérieur.</a:t>
            </a:r>
          </a:p>
          <a:p>
            <a:pPr fontAlgn="auto">
              <a:spcAft>
                <a:spcPts val="0"/>
              </a:spcAft>
              <a:buFont typeface="Arial"/>
              <a:buChar char="•"/>
              <a:defRPr/>
            </a:pP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843088"/>
            <a:ext cx="8686800" cy="4384675"/>
          </a:xfrm>
        </p:spPr>
        <p:txBody>
          <a:bodyPr rtlCol="0">
            <a:normAutofit fontScale="85000" lnSpcReduction="20000"/>
          </a:bodyPr>
          <a:lstStyle/>
          <a:p>
            <a:pPr lvl="2" fontAlgn="auto">
              <a:spcAft>
                <a:spcPts val="0"/>
              </a:spcAft>
              <a:buFont typeface="Arial"/>
              <a:buChar char="•"/>
              <a:defRPr/>
            </a:pPr>
            <a:r>
              <a:rPr lang="fr-FR" sz="2200" dirty="0" smtClean="0"/>
              <a:t>De nuit … le 10 janvier 2014 à l’assemblée nationale… lors de la lecture de la loi sur </a:t>
            </a:r>
            <a:r>
              <a:rPr lang="fr-FR" sz="2200" i="1" dirty="0" smtClean="0"/>
              <a:t>l’agriculture, alimentation et forêt … </a:t>
            </a:r>
            <a:r>
              <a:rPr lang="fr-FR" sz="2200" dirty="0" smtClean="0"/>
              <a:t>des « bourdes » monumentales du texte de Mme </a:t>
            </a:r>
            <a:r>
              <a:rPr lang="fr-FR" sz="2200" dirty="0" err="1" smtClean="0"/>
              <a:t>Fioraso</a:t>
            </a:r>
            <a:r>
              <a:rPr lang="fr-FR" sz="2200" dirty="0" smtClean="0"/>
              <a:t> sur le fonctionnement des </a:t>
            </a:r>
            <a:r>
              <a:rPr lang="fr-FR" sz="2200" dirty="0" err="1" smtClean="0"/>
              <a:t>ComUE</a:t>
            </a:r>
            <a:r>
              <a:rPr lang="fr-FR" sz="2200" dirty="0" smtClean="0"/>
              <a:t> ont été corrigées : le renvoi à des chapitres introuvables de la loi …, sur la </a:t>
            </a:r>
            <a:r>
              <a:rPr lang="fr-FR" sz="2200" dirty="0" smtClean="0">
                <a:solidFill>
                  <a:srgbClr val="FF6600"/>
                </a:solidFill>
              </a:rPr>
              <a:t>suppression du suffrage direct </a:t>
            </a:r>
            <a:r>
              <a:rPr lang="fr-FR" sz="2200" dirty="0" smtClean="0"/>
              <a:t>et </a:t>
            </a:r>
            <a:r>
              <a:rPr lang="fr-FR" sz="2200" dirty="0" smtClean="0">
                <a:solidFill>
                  <a:srgbClr val="FF6600"/>
                </a:solidFill>
              </a:rPr>
              <a:t>la modification pour que 75% </a:t>
            </a:r>
            <a:r>
              <a:rPr lang="fr-FR" sz="2200" dirty="0" smtClean="0"/>
              <a:t>des établissements adhérents soient représentés … si la motivation sur le nombre est exact, la conséquence est grave puisque </a:t>
            </a:r>
            <a:r>
              <a:rPr lang="fr-FR" sz="2200" dirty="0" smtClean="0">
                <a:solidFill>
                  <a:srgbClr val="FF6600"/>
                </a:solidFill>
              </a:rPr>
              <a:t>la représentation dans les instances d’une </a:t>
            </a:r>
            <a:r>
              <a:rPr lang="fr-FR" sz="2200" dirty="0" err="1" smtClean="0">
                <a:solidFill>
                  <a:srgbClr val="FF6600"/>
                </a:solidFill>
              </a:rPr>
              <a:t>ComUE</a:t>
            </a:r>
            <a:r>
              <a:rPr lang="fr-FR" sz="2200" dirty="0" smtClean="0">
                <a:solidFill>
                  <a:srgbClr val="FF6600"/>
                </a:solidFill>
              </a:rPr>
              <a:t> n’est pas équitable </a:t>
            </a:r>
            <a:r>
              <a:rPr lang="fr-FR" sz="2200" dirty="0" smtClean="0"/>
              <a:t>;</a:t>
            </a:r>
          </a:p>
          <a:p>
            <a:pPr lvl="2" fontAlgn="auto">
              <a:spcAft>
                <a:spcPts val="0"/>
              </a:spcAft>
              <a:buFont typeface="Arial"/>
              <a:buChar char="•"/>
              <a:defRPr/>
            </a:pPr>
            <a:r>
              <a:rPr lang="fr-FR" sz="2200" dirty="0" smtClean="0"/>
              <a:t>Le suffrage </a:t>
            </a:r>
            <a:r>
              <a:rPr lang="fr-FR" sz="2200" dirty="0" smtClean="0">
                <a:solidFill>
                  <a:srgbClr val="FF6600"/>
                </a:solidFill>
              </a:rPr>
              <a:t>indirect </a:t>
            </a:r>
            <a:r>
              <a:rPr lang="fr-FR" sz="2200" dirty="0" smtClean="0"/>
              <a:t>est moins démocratique, il implique un cumul de mandats et empêche l’existence de contre-pouvoir. Il est applicable quand le nombre de membres de la </a:t>
            </a:r>
            <a:r>
              <a:rPr lang="fr-FR" sz="2200" dirty="0" err="1" smtClean="0"/>
              <a:t>ComUE</a:t>
            </a:r>
            <a:r>
              <a:rPr lang="fr-FR" sz="2200" dirty="0" smtClean="0"/>
              <a:t> dépasse 10, mais n’est pas une obligation. Comment seront identifiés les grands électeurs ? (</a:t>
            </a:r>
            <a:r>
              <a:rPr lang="fr-FR" sz="2200" dirty="0" smtClean="0">
                <a:hlinkClick r:id="rId3"/>
              </a:rPr>
              <a:t>L.719-1</a:t>
            </a:r>
            <a:r>
              <a:rPr lang="fr-FR" sz="2200" dirty="0" smtClean="0"/>
              <a:t>, L. </a:t>
            </a:r>
            <a:r>
              <a:rPr lang="fr-FR" sz="2200" dirty="0" smtClean="0">
                <a:hlinkClick r:id="rId4"/>
              </a:rPr>
              <a:t>718-11</a:t>
            </a:r>
            <a:r>
              <a:rPr lang="fr-FR" sz="2200" dirty="0" smtClean="0"/>
              <a:t>) ;</a:t>
            </a:r>
          </a:p>
          <a:p>
            <a:pPr lvl="2" fontAlgn="auto">
              <a:spcAft>
                <a:spcPts val="0"/>
              </a:spcAft>
              <a:buFont typeface="Arial"/>
              <a:buChar char="•"/>
              <a:defRPr/>
            </a:pPr>
            <a:r>
              <a:rPr lang="fr-FR" sz="2200" dirty="0" smtClean="0"/>
              <a:t>Rien n’empêche désormais, dans les textes, qu’un regroupement de 5 universités soit géré par un conseil où ne siégeraient les représentants que d’une seule université. En conséquence beaucoup d’universités et d’établissements se méfient de voir disparaître une représentation démocratique des différentes composantes d’un établissement ;</a:t>
            </a:r>
          </a:p>
          <a:p>
            <a:pPr lvl="2" fontAlgn="auto">
              <a:spcAft>
                <a:spcPts val="0"/>
              </a:spcAft>
              <a:buFont typeface="Arial"/>
              <a:buNone/>
              <a:defRPr/>
            </a:pPr>
            <a:endParaRPr lang="fr-FR" sz="2000" dirty="0"/>
          </a:p>
        </p:txBody>
      </p:sp>
      <p:sp>
        <p:nvSpPr>
          <p:cNvPr id="4" name="Titre 3"/>
          <p:cNvSpPr>
            <a:spLocks noGrp="1"/>
          </p:cNvSpPr>
          <p:nvPr>
            <p:ph type="title"/>
          </p:nvPr>
        </p:nvSpPr>
        <p:spPr>
          <a:xfrm>
            <a:off x="457200" y="9525"/>
            <a:ext cx="8229600" cy="1327150"/>
          </a:xfrm>
        </p:spPr>
        <p:txBody>
          <a:bodyPr rtlCol="0">
            <a:normAutofit fontScale="90000"/>
          </a:bodyPr>
          <a:lstStyle/>
          <a:p>
            <a:pPr fontAlgn="auto">
              <a:spcAft>
                <a:spcPts val="0"/>
              </a:spcAft>
              <a:defRPr/>
            </a:pPr>
            <a:r>
              <a:rPr lang="fr-FR" sz="3333" dirty="0" smtClean="0">
                <a:solidFill>
                  <a:srgbClr val="FF6600"/>
                </a:solidFill>
              </a:rPr>
              <a:t>Quelles options choisir pour un regroupement ? </a:t>
            </a:r>
            <a:r>
              <a:rPr lang="fr-FR" sz="6000" dirty="0" smtClean="0">
                <a:solidFill>
                  <a:srgbClr val="FF6600"/>
                </a:solidFill>
              </a:rPr>
              <a:t/>
            </a:r>
            <a:br>
              <a:rPr lang="fr-FR" sz="6000" dirty="0" smtClean="0">
                <a:solidFill>
                  <a:srgbClr val="FF6600"/>
                </a:solidFill>
              </a:rPr>
            </a:br>
            <a:r>
              <a:rPr lang="fr-FR" sz="2444" dirty="0" smtClean="0">
                <a:solidFill>
                  <a:srgbClr val="FF6600"/>
                </a:solidFill>
              </a:rPr>
              <a:t>Le choix du regroupement par </a:t>
            </a:r>
            <a:r>
              <a:rPr lang="fr-FR" sz="2444" dirty="0" err="1" smtClean="0">
                <a:solidFill>
                  <a:srgbClr val="FF6600"/>
                </a:solidFill>
              </a:rPr>
              <a:t>ComUE</a:t>
            </a:r>
            <a:r>
              <a:rPr lang="fr-FR" sz="6000" dirty="0" smtClean="0">
                <a:solidFill>
                  <a:srgbClr val="FF6600"/>
                </a:solidFill>
              </a:rPr>
              <a:t/>
            </a:r>
            <a:br>
              <a:rPr lang="fr-FR" sz="6000" dirty="0" smtClean="0">
                <a:solidFill>
                  <a:srgbClr val="FF6600"/>
                </a:solidFill>
              </a:rPr>
            </a:br>
            <a:r>
              <a:rPr lang="fr-FR" sz="1556" dirty="0" smtClean="0"/>
              <a:t>« </a:t>
            </a:r>
            <a:r>
              <a:rPr lang="fr-FR" sz="1556" i="1" dirty="0" smtClean="0"/>
              <a:t>Désormais, en France, on encadre le fonctionnement de l’université dans les lois agricoles... » </a:t>
            </a:r>
            <a:br>
              <a:rPr lang="fr-FR" sz="1556" i="1" dirty="0" smtClean="0"/>
            </a:br>
            <a:r>
              <a:rPr lang="fr-FR" sz="1556" i="1" dirty="0" err="1" smtClean="0"/>
              <a:t>M-Ch</a:t>
            </a:r>
            <a:r>
              <a:rPr lang="fr-FR" sz="1556" i="1" dirty="0" smtClean="0"/>
              <a:t>. Blandin Sénatrice EELV, le 15 avril 2014.</a:t>
            </a:r>
            <a:endParaRPr lang="fr-FR" sz="1556"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38"/>
            <a:ext cx="8229600" cy="1311275"/>
          </a:xfrm>
        </p:spPr>
        <p:txBody>
          <a:bodyPr rtlCol="0">
            <a:normAutofit fontScale="90000"/>
          </a:bodyPr>
          <a:lstStyle/>
          <a:p>
            <a:pPr fontAlgn="auto">
              <a:spcAft>
                <a:spcPts val="0"/>
              </a:spcAft>
              <a:defRPr/>
            </a:pPr>
            <a:r>
              <a:rPr lang="fr-FR" sz="3333" dirty="0" smtClean="0">
                <a:solidFill>
                  <a:srgbClr val="FF6600"/>
                </a:solidFill>
              </a:rPr>
              <a:t>Quelles options choisir pour un regroupement ? </a:t>
            </a:r>
            <a:r>
              <a:rPr lang="fr-FR" sz="1400" dirty="0" smtClean="0">
                <a:solidFill>
                  <a:srgbClr val="FF6600"/>
                </a:solidFill>
              </a:rPr>
              <a:t/>
            </a:r>
            <a:br>
              <a:rPr lang="fr-FR" sz="1400" dirty="0" smtClean="0">
                <a:solidFill>
                  <a:srgbClr val="FF6600"/>
                </a:solidFill>
              </a:rPr>
            </a:br>
            <a:r>
              <a:rPr lang="fr-FR" sz="2444" dirty="0" smtClean="0">
                <a:solidFill>
                  <a:srgbClr val="FF6600"/>
                </a:solidFill>
              </a:rPr>
              <a:t>Le choix du regroupement par </a:t>
            </a:r>
            <a:r>
              <a:rPr lang="fr-FR" sz="2444" dirty="0" err="1" smtClean="0">
                <a:solidFill>
                  <a:srgbClr val="FF6600"/>
                </a:solidFill>
              </a:rPr>
              <a:t>ComUE</a:t>
            </a:r>
            <a:r>
              <a:rPr lang="fr-FR" sz="1400" dirty="0" smtClean="0">
                <a:solidFill>
                  <a:srgbClr val="FF6600"/>
                </a:solidFill>
              </a:rPr>
              <a:t/>
            </a:r>
            <a:br>
              <a:rPr lang="fr-FR" sz="1400" dirty="0" smtClean="0">
                <a:solidFill>
                  <a:srgbClr val="FF6600"/>
                </a:solidFill>
              </a:rPr>
            </a:br>
            <a:r>
              <a:rPr lang="fr-FR" sz="1556" dirty="0" smtClean="0"/>
              <a:t>« </a:t>
            </a:r>
            <a:r>
              <a:rPr lang="fr-FR" sz="1556" i="1" dirty="0" smtClean="0"/>
              <a:t>Désormais, en France, on encadre le fonctionnement de l’université dans les lois agricoles ... » </a:t>
            </a:r>
            <a:br>
              <a:rPr lang="fr-FR" sz="1556" i="1" dirty="0" smtClean="0"/>
            </a:br>
            <a:r>
              <a:rPr lang="fr-FR" sz="1556" i="1" dirty="0" err="1" smtClean="0"/>
              <a:t>M-Ch</a:t>
            </a:r>
            <a:r>
              <a:rPr lang="fr-FR" sz="1556" i="1" dirty="0" smtClean="0"/>
              <a:t>. Blandin Sénatrice EELV, le 15 avril 2014.</a:t>
            </a:r>
            <a:endParaRPr lang="fr-FR" sz="1556" dirty="0"/>
          </a:p>
        </p:txBody>
      </p:sp>
      <p:sp>
        <p:nvSpPr>
          <p:cNvPr id="36866" name="Espace réservé du contenu 2"/>
          <p:cNvSpPr>
            <a:spLocks noGrp="1"/>
          </p:cNvSpPr>
          <p:nvPr>
            <p:ph idx="1"/>
          </p:nvPr>
        </p:nvSpPr>
        <p:spPr>
          <a:xfrm>
            <a:off x="768350" y="1790700"/>
            <a:ext cx="7994650" cy="4381500"/>
          </a:xfrm>
        </p:spPr>
        <p:txBody>
          <a:bodyPr/>
          <a:lstStyle/>
          <a:p>
            <a:pPr marL="342900" lvl="2" indent="-342900"/>
            <a:r>
              <a:rPr lang="fr-FR" sz="2000" smtClean="0"/>
              <a:t>Une ComUE remplace un PRES, c’est un </a:t>
            </a:r>
            <a:r>
              <a:rPr lang="fr-FR" sz="2000" smtClean="0">
                <a:solidFill>
                  <a:srgbClr val="FF6600"/>
                </a:solidFill>
              </a:rPr>
              <a:t>nouvel établissement EPSCP</a:t>
            </a:r>
            <a:r>
              <a:rPr lang="fr-FR" sz="2000" smtClean="0"/>
              <a:t> ; </a:t>
            </a:r>
          </a:p>
          <a:p>
            <a:r>
              <a:rPr lang="fr-FR" sz="2000" smtClean="0"/>
              <a:t>Selon le code de l’éducation (</a:t>
            </a:r>
            <a:r>
              <a:rPr lang="fr-FR" sz="2000" smtClean="0">
                <a:hlinkClick r:id="rId2"/>
              </a:rPr>
              <a:t>L. 711-1</a:t>
            </a:r>
            <a:r>
              <a:rPr lang="fr-FR" sz="2000" smtClean="0"/>
              <a:t>) les EPSCP doivent être gérés de façon </a:t>
            </a:r>
            <a:r>
              <a:rPr lang="fr-FR" sz="2000" smtClean="0">
                <a:solidFill>
                  <a:srgbClr val="FF6600"/>
                </a:solidFill>
              </a:rPr>
              <a:t>démocratique</a:t>
            </a:r>
            <a:r>
              <a:rPr lang="fr-FR" sz="2000" smtClean="0"/>
              <a:t>,  </a:t>
            </a:r>
            <a:r>
              <a:rPr lang="fr-FR" sz="2000" smtClean="0">
                <a:solidFill>
                  <a:srgbClr val="FF6600"/>
                </a:solidFill>
              </a:rPr>
              <a:t>pluridisciplinaires </a:t>
            </a:r>
            <a:r>
              <a:rPr lang="fr-FR" sz="2000" smtClean="0"/>
              <a:t>et bénéficier de </a:t>
            </a:r>
            <a:r>
              <a:rPr lang="fr-FR" sz="2000" smtClean="0">
                <a:solidFill>
                  <a:srgbClr val="FF6600"/>
                </a:solidFill>
              </a:rPr>
              <a:t>l’autonomie </a:t>
            </a:r>
            <a:r>
              <a:rPr lang="fr-FR" sz="2000" smtClean="0"/>
              <a:t>administrative, financière et pédagogique ;</a:t>
            </a:r>
          </a:p>
          <a:p>
            <a:r>
              <a:rPr lang="fr-FR" sz="2000" smtClean="0"/>
              <a:t>La gouvernance, notamment </a:t>
            </a:r>
            <a:r>
              <a:rPr lang="fr-FR" sz="2000" smtClean="0">
                <a:solidFill>
                  <a:srgbClr val="FF6600"/>
                </a:solidFill>
              </a:rPr>
              <a:t>les compétences du CA et du conseil des membres de ComUE, permet d’accroître ses compétences au détriment de ses membres sans leur avis</a:t>
            </a:r>
            <a:r>
              <a:rPr lang="fr-FR" sz="2000" smtClean="0"/>
              <a:t>. Ainsi les modifications de statuts, celle de la liste des compétences transférées spécifiées par la loi, celle des membres du regroupement sont décidées </a:t>
            </a:r>
            <a:r>
              <a:rPr lang="fr-FR" sz="2000" smtClean="0">
                <a:solidFill>
                  <a:srgbClr val="FF6600"/>
                </a:solidFill>
              </a:rPr>
              <a:t>par le CA de la ComUE seul</a:t>
            </a:r>
            <a:r>
              <a:rPr lang="fr-FR" sz="2000" smtClean="0"/>
              <a:t>  </a:t>
            </a:r>
            <a:r>
              <a:rPr lang="fr-FR" sz="2000" smtClean="0">
                <a:solidFill>
                  <a:srgbClr val="FF6600"/>
                </a:solidFill>
              </a:rPr>
              <a:t>et avis des 2/3 du conseil des membres </a:t>
            </a:r>
            <a:r>
              <a:rPr lang="fr-FR" sz="2000" smtClean="0"/>
              <a:t>(</a:t>
            </a:r>
            <a:r>
              <a:rPr lang="fr-FR" sz="2000" smtClean="0">
                <a:hlinkClick r:id="rId3"/>
              </a:rPr>
              <a:t>L. 718-8</a:t>
            </a:r>
            <a:r>
              <a:rPr lang="fr-FR" sz="2000" smtClean="0"/>
              <a:t>)  ; </a:t>
            </a:r>
          </a:p>
          <a:p>
            <a:r>
              <a:rPr lang="fr-FR" sz="2000" smtClean="0"/>
              <a:t>Enfin signalons dans l’article </a:t>
            </a:r>
            <a:r>
              <a:rPr lang="fr-FR" sz="2000" smtClean="0">
                <a:hlinkClick r:id="rId4"/>
              </a:rPr>
              <a:t>L.711-4 </a:t>
            </a:r>
            <a:r>
              <a:rPr lang="fr-FR" sz="2000" smtClean="0"/>
              <a:t>du code de l’éducation une disposition qui s’apparente à une loi d’exception. Pendant une durée de 5 ans les EPSCP peuvent déroger à certaines dispositions de la loi. </a:t>
            </a:r>
          </a:p>
        </p:txBody>
      </p:sp>
      <p:sp>
        <p:nvSpPr>
          <p:cNvPr id="36867" name="ZoneTexte 3"/>
          <p:cNvSpPr txBox="1">
            <a:spLocks noChangeArrowheads="1"/>
          </p:cNvSpPr>
          <p:nvPr/>
        </p:nvSpPr>
        <p:spPr bwMode="auto">
          <a:xfrm>
            <a:off x="5353050" y="6675438"/>
            <a:ext cx="184150" cy="369887"/>
          </a:xfrm>
          <a:prstGeom prst="rect">
            <a:avLst/>
          </a:prstGeom>
          <a:noFill/>
          <a:ln w="9525">
            <a:noFill/>
            <a:miter lim="800000"/>
            <a:headEnd/>
            <a:tailEnd/>
          </a:ln>
        </p:spPr>
        <p:txBody>
          <a:bodyPr wrap="none">
            <a:spAutoFit/>
          </a:bodyPr>
          <a:lstStyle/>
          <a:p>
            <a:endParaRPr lang="fr-FR">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sz="3556" dirty="0" smtClean="0">
                <a:solidFill>
                  <a:srgbClr val="FF6600"/>
                </a:solidFill>
              </a:rPr>
              <a:t>Quelles options choisir pour un regroupement ? </a:t>
            </a:r>
            <a:r>
              <a:rPr lang="fr-FR" sz="1800" dirty="0" smtClean="0">
                <a:solidFill>
                  <a:srgbClr val="FF6600"/>
                </a:solidFill>
              </a:rPr>
              <a:t/>
            </a:r>
            <a:br>
              <a:rPr lang="fr-FR" sz="1800" dirty="0" smtClean="0">
                <a:solidFill>
                  <a:srgbClr val="FF6600"/>
                </a:solidFill>
              </a:rPr>
            </a:br>
            <a:r>
              <a:rPr lang="fr-FR" sz="2444" dirty="0" smtClean="0">
                <a:solidFill>
                  <a:srgbClr val="FF6600"/>
                </a:solidFill>
              </a:rPr>
              <a:t>Le choix du regroupement par Association</a:t>
            </a:r>
            <a:endParaRPr lang="fr-FR" sz="2444" dirty="0"/>
          </a:p>
        </p:txBody>
      </p:sp>
      <p:sp>
        <p:nvSpPr>
          <p:cNvPr id="3" name="Espace réservé du contenu 2"/>
          <p:cNvSpPr>
            <a:spLocks noGrp="1"/>
          </p:cNvSpPr>
          <p:nvPr>
            <p:ph idx="1"/>
          </p:nvPr>
        </p:nvSpPr>
        <p:spPr>
          <a:xfrm>
            <a:off x="457200" y="1600200"/>
            <a:ext cx="8229600" cy="4953000"/>
          </a:xfrm>
        </p:spPr>
        <p:txBody>
          <a:bodyPr rtlCol="0">
            <a:normAutofit fontScale="85000" lnSpcReduction="20000"/>
          </a:bodyPr>
          <a:lstStyle/>
          <a:p>
            <a:pPr fontAlgn="auto">
              <a:spcAft>
                <a:spcPts val="0"/>
              </a:spcAft>
              <a:buFont typeface="Arial"/>
              <a:buChar char="•"/>
              <a:defRPr/>
            </a:pPr>
            <a:r>
              <a:rPr lang="fr-FR" sz="2200" dirty="0" smtClean="0"/>
              <a:t>En cas d’Association, l’organisation est </a:t>
            </a:r>
            <a:r>
              <a:rPr lang="fr-FR" sz="2200" dirty="0" smtClean="0">
                <a:solidFill>
                  <a:srgbClr val="FF6600"/>
                </a:solidFill>
              </a:rPr>
              <a:t>confédérale</a:t>
            </a:r>
            <a:r>
              <a:rPr lang="fr-FR" sz="2200" dirty="0" smtClean="0"/>
              <a:t>, i.e. pas de nouvel établissement, les CA des membres conservent la maitrise de leurs délibérations ;  </a:t>
            </a:r>
          </a:p>
          <a:p>
            <a:pPr fontAlgn="auto">
              <a:spcAft>
                <a:spcPts val="0"/>
              </a:spcAft>
              <a:buFont typeface="Arial"/>
              <a:buChar char="•"/>
              <a:defRPr/>
            </a:pPr>
            <a:r>
              <a:rPr lang="fr-FR" sz="2200" dirty="0" smtClean="0"/>
              <a:t>La coordination territoriale (</a:t>
            </a:r>
            <a:r>
              <a:rPr lang="fr-FR" sz="2200" dirty="0" smtClean="0">
                <a:hlinkClick r:id="rId3"/>
              </a:rPr>
              <a:t>L. 718-2</a:t>
            </a:r>
            <a:r>
              <a:rPr lang="fr-FR" sz="2200" dirty="0" smtClean="0"/>
              <a:t>, </a:t>
            </a:r>
            <a:r>
              <a:rPr lang="fr-FR" sz="2200" dirty="0" smtClean="0">
                <a:hlinkClick r:id="rId4"/>
              </a:rPr>
              <a:t>718 -3</a:t>
            </a:r>
            <a:r>
              <a:rPr lang="fr-FR" sz="2200" dirty="0" smtClean="0"/>
              <a:t>) doit être organisée par un seul EP pour un territoire donné ;</a:t>
            </a:r>
          </a:p>
          <a:p>
            <a:pPr fontAlgn="auto">
              <a:spcAft>
                <a:spcPts val="0"/>
              </a:spcAft>
              <a:buFont typeface="Arial"/>
              <a:buChar char="•"/>
              <a:defRPr/>
            </a:pPr>
            <a:r>
              <a:rPr lang="fr-FR" sz="2200" dirty="0" smtClean="0"/>
              <a:t>Le choix du regroupement n’est pas exclusif et peut comprendre des membres qui ont choisi le regroupement par Association (</a:t>
            </a:r>
            <a:r>
              <a:rPr lang="fr-FR" sz="2200" dirty="0" smtClean="0">
                <a:hlinkClick r:id="rId5"/>
              </a:rPr>
              <a:t>L. 718-16</a:t>
            </a:r>
            <a:r>
              <a:rPr lang="fr-FR" sz="2200" dirty="0" smtClean="0"/>
              <a:t>), les membres peuvent conclure des </a:t>
            </a:r>
            <a:r>
              <a:rPr lang="fr-FR" sz="2200" dirty="0" smtClean="0">
                <a:solidFill>
                  <a:srgbClr val="FF6600"/>
                </a:solidFill>
              </a:rPr>
              <a:t>conventions de coopération </a:t>
            </a:r>
            <a:r>
              <a:rPr lang="fr-FR" sz="2200" dirty="0" smtClean="0"/>
              <a:t>;</a:t>
            </a:r>
          </a:p>
          <a:p>
            <a:pPr fontAlgn="auto">
              <a:spcAft>
                <a:spcPts val="0"/>
              </a:spcAft>
              <a:buFont typeface="Arial"/>
              <a:buChar char="•"/>
              <a:defRPr/>
            </a:pPr>
            <a:r>
              <a:rPr lang="fr-FR" sz="2200" dirty="0" smtClean="0"/>
              <a:t>C’est un décret pris, après avis du CNESER, qui consacre l’Association et précise les </a:t>
            </a:r>
            <a:r>
              <a:rPr lang="fr-FR" sz="2200" dirty="0" smtClean="0">
                <a:solidFill>
                  <a:srgbClr val="FF6600"/>
                </a:solidFill>
              </a:rPr>
              <a:t>compétences partagées</a:t>
            </a:r>
            <a:r>
              <a:rPr lang="fr-FR" sz="2200" dirty="0" smtClean="0"/>
              <a:t> entre les membres de l’Association. Les établissements préservent leur souveraineté, autonomie financière ;</a:t>
            </a:r>
          </a:p>
          <a:p>
            <a:pPr fontAlgn="auto">
              <a:spcAft>
                <a:spcPts val="0"/>
              </a:spcAft>
              <a:buFont typeface="Arial"/>
              <a:buChar char="•"/>
              <a:defRPr/>
            </a:pPr>
            <a:r>
              <a:rPr lang="fr-FR" sz="2200" dirty="0" smtClean="0"/>
              <a:t>Le contrat pluriannuel, </a:t>
            </a:r>
            <a:r>
              <a:rPr lang="fr-FR" sz="2200" dirty="0" smtClean="0">
                <a:solidFill>
                  <a:srgbClr val="FF6600"/>
                </a:solidFill>
              </a:rPr>
              <a:t>CPE, </a:t>
            </a:r>
            <a:r>
              <a:rPr lang="fr-FR" sz="2200" dirty="0" smtClean="0"/>
              <a:t>est défini d’un commun accord par les établissements de l’Association et le volet commun est voté dans les mêmes termes par les CA des membres ;</a:t>
            </a:r>
          </a:p>
          <a:p>
            <a:pPr fontAlgn="auto">
              <a:spcAft>
                <a:spcPts val="0"/>
              </a:spcAft>
              <a:buFont typeface="Arial"/>
              <a:buChar char="•"/>
              <a:defRPr/>
            </a:pPr>
            <a:r>
              <a:rPr lang="fr-FR" sz="2200" dirty="0" smtClean="0">
                <a:solidFill>
                  <a:srgbClr val="FF6600"/>
                </a:solidFill>
              </a:rPr>
              <a:t>Adopter des statuts en dépassant la date du 22 juillet 2014 n’aurait aucune conséquence sur la légalité des statuts adoptés après cette date </a:t>
            </a:r>
            <a:r>
              <a:rPr lang="fr-FR" sz="2200" dirty="0" smtClean="0"/>
              <a:t>; </a:t>
            </a:r>
          </a:p>
          <a:p>
            <a:pPr fontAlgn="auto">
              <a:spcAft>
                <a:spcPts val="0"/>
              </a:spcAft>
              <a:buFont typeface="Arial"/>
              <a:buChar char="•"/>
              <a:defRPr/>
            </a:pPr>
            <a:r>
              <a:rPr lang="fr-FR" sz="2200" dirty="0" smtClean="0"/>
              <a:t>La fondation de coopération scientifique peut-elle être membre associée de la </a:t>
            </a:r>
            <a:r>
              <a:rPr lang="fr-FR" sz="2200" dirty="0" err="1" smtClean="0"/>
              <a:t>ComU-SU</a:t>
            </a:r>
            <a:r>
              <a:rPr lang="fr-FR" sz="2200" dirty="0" smtClean="0"/>
              <a:t>  ou conjointe à une association ?</a:t>
            </a:r>
          </a:p>
          <a:p>
            <a:pPr fontAlgn="auto">
              <a:spcAft>
                <a:spcPts val="0"/>
              </a:spcAft>
              <a:buFont typeface="Arial"/>
              <a:buChar char="•"/>
              <a:defRPr/>
            </a:pPr>
            <a:endParaRPr lang="fr-FR"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685800" y="0"/>
            <a:ext cx="8229600" cy="895350"/>
          </a:xfrm>
        </p:spPr>
        <p:txBody>
          <a:bodyPr/>
          <a:lstStyle/>
          <a:p>
            <a:r>
              <a:rPr lang="fr-FR" sz="3200" smtClean="0">
                <a:solidFill>
                  <a:srgbClr val="FF6600"/>
                </a:solidFill>
              </a:rPr>
              <a:t>Le différentes options de regroupement</a:t>
            </a:r>
            <a:endParaRPr lang="fr-FR" sz="3200" smtClean="0"/>
          </a:p>
        </p:txBody>
      </p:sp>
      <p:pic>
        <p:nvPicPr>
          <p:cNvPr id="39938" name="Image 5" descr="schéma LOI F.ai"/>
          <p:cNvPicPr>
            <a:picLocks noChangeAspect="1"/>
          </p:cNvPicPr>
          <p:nvPr/>
        </p:nvPicPr>
        <p:blipFill>
          <a:blip r:embed="rId3"/>
          <a:srcRect l="10001" t="8725" r="6667" b="1649"/>
          <a:stretch>
            <a:fillRect/>
          </a:stretch>
        </p:blipFill>
        <p:spPr bwMode="auto">
          <a:xfrm>
            <a:off x="914400" y="762000"/>
            <a:ext cx="7620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p:txBody>
          <a:bodyPr/>
          <a:lstStyle/>
          <a:p>
            <a:r>
              <a:rPr lang="fr-FR" sz="3200" smtClean="0">
                <a:solidFill>
                  <a:srgbClr val="FF0000"/>
                </a:solidFill>
              </a:rPr>
              <a:t>Motion des personnels votée lors </a:t>
            </a:r>
            <a:br>
              <a:rPr lang="fr-FR" sz="3200" smtClean="0">
                <a:solidFill>
                  <a:srgbClr val="FF0000"/>
                </a:solidFill>
              </a:rPr>
            </a:br>
            <a:r>
              <a:rPr lang="fr-FR" sz="3200" smtClean="0">
                <a:solidFill>
                  <a:srgbClr val="FF0000"/>
                </a:solidFill>
              </a:rPr>
              <a:t>de l’assemblée générale du 3 juin 2014</a:t>
            </a:r>
          </a:p>
        </p:txBody>
      </p:sp>
      <p:sp>
        <p:nvSpPr>
          <p:cNvPr id="41986" name="Espace réservé du contenu 2"/>
          <p:cNvSpPr>
            <a:spLocks noGrp="1"/>
          </p:cNvSpPr>
          <p:nvPr>
            <p:ph idx="1"/>
          </p:nvPr>
        </p:nvSpPr>
        <p:spPr>
          <a:xfrm>
            <a:off x="457200" y="1752600"/>
            <a:ext cx="8229600" cy="4800600"/>
          </a:xfrm>
        </p:spPr>
        <p:txBody>
          <a:bodyPr/>
          <a:lstStyle/>
          <a:p>
            <a:pPr>
              <a:buFont typeface="Arial" charset="0"/>
              <a:buNone/>
            </a:pPr>
            <a:r>
              <a:rPr lang="fr-FR" sz="1600" smtClean="0"/>
              <a:t>Les personnels du Muséum national d’Histoire naturelle réunis en assemblée générale le 3 juin 2014 , auxquels se sont associés les représentants de ………… membres de la Fondation de coopération scientifique Sorbonne Universités, ont adopté la motion suivante. </a:t>
            </a:r>
          </a:p>
          <a:p>
            <a:pPr>
              <a:buFont typeface="Arial" charset="0"/>
              <a:buNone/>
            </a:pPr>
            <a:r>
              <a:rPr lang="fr-FR" sz="1600" smtClean="0"/>
              <a:t>Les personnels du Muséum s’adressant à leurs Ministères de tutelles (MENESR, MEDDE) et à leur direction générale : </a:t>
            </a:r>
          </a:p>
          <a:p>
            <a:pPr>
              <a:buFont typeface="Arial" charset="0"/>
              <a:buNone/>
            </a:pPr>
            <a:endParaRPr lang="fr-FR" sz="1600" smtClean="0"/>
          </a:p>
          <a:p>
            <a:pPr>
              <a:buFont typeface="Arial" charset="0"/>
              <a:buNone/>
            </a:pPr>
            <a:r>
              <a:rPr lang="fr-FR" sz="1600" smtClean="0"/>
              <a:t>	- rappellent qu’aucun des modèles de regroupements imposés par la loi ESR de juillet 2013 ne correspond à la conception des missions du service public de l’enseignement supérieur et de la recherche qu’ils défendent ; </a:t>
            </a:r>
          </a:p>
          <a:p>
            <a:pPr>
              <a:buFont typeface="Arial" charset="0"/>
              <a:buNone/>
            </a:pPr>
            <a:r>
              <a:rPr lang="fr-FR" sz="1600" smtClean="0"/>
              <a:t>	- soutiennent la demande du CNESER qui, le 19 mai 2014, s’est prononcé à la majorité de ses membres en faveur d’un moratoire d’un an pour obtenir «  </a:t>
            </a:r>
            <a:r>
              <a:rPr lang="fr-FR" sz="1600" i="1" smtClean="0"/>
              <a:t>du temps pour penser un aménagement équilibré du Service Public d’Enseignement Supérieur et de Recherche </a:t>
            </a:r>
            <a:r>
              <a:rPr lang="fr-FR" sz="1600" smtClean="0"/>
              <a:t>». </a:t>
            </a:r>
          </a:p>
          <a:p>
            <a:pPr>
              <a:buFont typeface="Arial" charset="0"/>
              <a:buNone/>
            </a:pPr>
            <a:endParaRPr lang="fr-FR" sz="1600" smtClean="0"/>
          </a:p>
          <a:p>
            <a:pPr>
              <a:buFont typeface="Arial" charset="0"/>
              <a:buNone/>
            </a:pPr>
            <a:r>
              <a:rPr lang="fr-FR" sz="1600" smtClean="0"/>
              <a:t>Soucieux de préserver l’avenir du Muséum, ils exigent par cette motion que toutes délibérations sur ces questions soient prises par les nouvelles instances qui seront élues et mises en place à la fin 2014. </a:t>
            </a:r>
          </a:p>
          <a:p>
            <a:pPr>
              <a:buFont typeface="Arial" charset="0"/>
              <a:buNone/>
            </a:pPr>
            <a:r>
              <a:rPr lang="fr-FR" sz="1600" smtClean="0"/>
              <a:t>La motion a été votée : Pour (XXX présents) Contre (XXXXX) abstentions (XXXX).</a:t>
            </a:r>
          </a:p>
          <a:p>
            <a:endParaRPr lang="fr-FR" sz="1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p:cNvPicPr>
            <a:picLocks noChangeAspect="1" noChangeArrowheads="1"/>
          </p:cNvPicPr>
          <p:nvPr/>
        </p:nvPicPr>
        <p:blipFill>
          <a:blip r:embed="rId3"/>
          <a:srcRect/>
          <a:stretch>
            <a:fillRect/>
          </a:stretch>
        </p:blipFill>
        <p:spPr bwMode="auto">
          <a:xfrm>
            <a:off x="1835150" y="692150"/>
            <a:ext cx="5400675" cy="4176713"/>
          </a:xfrm>
          <a:prstGeom prst="rect">
            <a:avLst/>
          </a:prstGeom>
          <a:noFill/>
          <a:ln w="9525">
            <a:noFill/>
            <a:miter lim="800000"/>
            <a:headEnd/>
            <a:tailEnd/>
          </a:ln>
        </p:spPr>
      </p:pic>
      <p:sp>
        <p:nvSpPr>
          <p:cNvPr id="44034" name="Text Box 3"/>
          <p:cNvSpPr txBox="1">
            <a:spLocks noChangeArrowheads="1"/>
          </p:cNvSpPr>
          <p:nvPr/>
        </p:nvSpPr>
        <p:spPr bwMode="auto">
          <a:xfrm>
            <a:off x="1331913" y="4941888"/>
            <a:ext cx="6026150" cy="549275"/>
          </a:xfrm>
          <a:prstGeom prst="rect">
            <a:avLst/>
          </a:prstGeom>
          <a:noFill/>
          <a:ln w="9525">
            <a:noFill/>
            <a:miter lim="800000"/>
            <a:headEnd/>
            <a:tailEnd/>
          </a:ln>
        </p:spPr>
        <p:txBody>
          <a:bodyPr wrap="none">
            <a:spAutoFit/>
          </a:bodyPr>
          <a:lstStyle/>
          <a:p>
            <a:r>
              <a:rPr lang="fr-FR">
                <a:latin typeface="Calibri" pitchFamily="34" charset="0"/>
              </a:rPr>
              <a:t>P6, P4, Muséum, UT Compiègne, INSEAD Fontainebleau</a:t>
            </a:r>
          </a:p>
          <a:p>
            <a:endParaRPr lang="fr-FR" sz="1200">
              <a:latin typeface="Calibri" pitchFamily="34" charset="0"/>
            </a:endParaRPr>
          </a:p>
        </p:txBody>
      </p:sp>
      <p:sp>
        <p:nvSpPr>
          <p:cNvPr id="44035" name="Text Box 4"/>
          <p:cNvSpPr txBox="1">
            <a:spLocks noChangeArrowheads="1"/>
          </p:cNvSpPr>
          <p:nvPr/>
        </p:nvSpPr>
        <p:spPr bwMode="auto">
          <a:xfrm>
            <a:off x="4500563" y="5305425"/>
            <a:ext cx="4160837" cy="1370013"/>
          </a:xfrm>
          <a:prstGeom prst="rect">
            <a:avLst/>
          </a:prstGeom>
          <a:noFill/>
          <a:ln w="9525">
            <a:noFill/>
            <a:miter lim="800000"/>
            <a:headEnd/>
            <a:tailEnd/>
          </a:ln>
        </p:spPr>
        <p:txBody>
          <a:bodyPr wrap="none">
            <a:spAutoFit/>
          </a:bodyPr>
          <a:lstStyle/>
          <a:p>
            <a:r>
              <a:rPr lang="fr-FR" sz="1200">
                <a:latin typeface="Calibri" pitchFamily="34" charset="0"/>
              </a:rPr>
              <a:t>8. Le Pôle supérieur d’enseignement artistique de Paris BB</a:t>
            </a:r>
          </a:p>
          <a:p>
            <a:r>
              <a:rPr lang="fr-FR" sz="1200">
                <a:latin typeface="Calibri" pitchFamily="34" charset="0"/>
              </a:rPr>
              <a:t>9. Le Centre des Monuments nationaux</a:t>
            </a:r>
          </a:p>
          <a:p>
            <a:r>
              <a:rPr lang="fr-FR" sz="1200">
                <a:latin typeface="Calibri" pitchFamily="34" charset="0"/>
              </a:rPr>
              <a:t>10. Les Archives nationales</a:t>
            </a:r>
          </a:p>
          <a:p>
            <a:r>
              <a:rPr lang="fr-FR" sz="1200">
                <a:latin typeface="Calibri" pitchFamily="34" charset="0"/>
              </a:rPr>
              <a:t>11. Le Centre international d’études pédagogiques</a:t>
            </a:r>
          </a:p>
          <a:p>
            <a:r>
              <a:rPr lang="fr-FR" sz="1200">
                <a:latin typeface="Calibri" pitchFamily="34" charset="0"/>
              </a:rPr>
              <a:t>12. L’École navale </a:t>
            </a:r>
          </a:p>
          <a:p>
            <a:r>
              <a:rPr lang="fr-FR" sz="1200">
                <a:latin typeface="Calibri" pitchFamily="34" charset="0"/>
              </a:rPr>
              <a:t>+ CNRS, INSERM, IRD</a:t>
            </a:r>
          </a:p>
          <a:p>
            <a:endParaRPr lang="fr-FR" sz="1200">
              <a:latin typeface="Calibri" pitchFamily="34" charset="0"/>
            </a:endParaRPr>
          </a:p>
        </p:txBody>
      </p:sp>
      <p:sp>
        <p:nvSpPr>
          <p:cNvPr id="44036" name="Text Box 5"/>
          <p:cNvSpPr txBox="1">
            <a:spLocks noChangeArrowheads="1"/>
          </p:cNvSpPr>
          <p:nvPr/>
        </p:nvSpPr>
        <p:spPr bwMode="auto">
          <a:xfrm>
            <a:off x="1187450" y="5300663"/>
            <a:ext cx="3241675" cy="1917700"/>
          </a:xfrm>
          <a:prstGeom prst="rect">
            <a:avLst/>
          </a:prstGeom>
          <a:noFill/>
          <a:ln w="9525">
            <a:noFill/>
            <a:miter lim="800000"/>
            <a:headEnd/>
            <a:tailEnd/>
          </a:ln>
        </p:spPr>
        <p:txBody>
          <a:bodyPr wrap="none">
            <a:spAutoFit/>
          </a:bodyPr>
          <a:lstStyle/>
          <a:p>
            <a:r>
              <a:rPr lang="fr-FR" sz="1200">
                <a:latin typeface="Calibri" pitchFamily="34" charset="0"/>
              </a:rPr>
              <a:t>1. Ecole nationale de la magistrature</a:t>
            </a:r>
          </a:p>
          <a:p>
            <a:r>
              <a:rPr lang="fr-FR" sz="1200">
                <a:latin typeface="Calibri" pitchFamily="34" charset="0"/>
              </a:rPr>
              <a:t>2. Le centre de formation notariale de Paris </a:t>
            </a:r>
          </a:p>
          <a:p>
            <a:r>
              <a:rPr lang="fr-FR" sz="1200">
                <a:latin typeface="Calibri" pitchFamily="34" charset="0"/>
              </a:rPr>
              <a:t>3. Ecole de formation des barreaux </a:t>
            </a:r>
          </a:p>
          <a:p>
            <a:r>
              <a:rPr lang="fr-FR" sz="1200">
                <a:latin typeface="Calibri" pitchFamily="34" charset="0"/>
              </a:rPr>
              <a:t>4. Ecole interarmes de Saint- Cyr Coëtquidan</a:t>
            </a:r>
          </a:p>
          <a:p>
            <a:r>
              <a:rPr lang="fr-FR" sz="1200">
                <a:latin typeface="Calibri" pitchFamily="34" charset="0"/>
              </a:rPr>
              <a:t>5. Ecole des officiers de la Gendarmerie</a:t>
            </a:r>
          </a:p>
          <a:p>
            <a:r>
              <a:rPr lang="fr-FR" sz="1200">
                <a:latin typeface="Calibri" pitchFamily="34" charset="0"/>
              </a:rPr>
              <a:t>6. Ecole nationale des Chartres</a:t>
            </a:r>
          </a:p>
          <a:p>
            <a:r>
              <a:rPr lang="fr-FR" sz="1200">
                <a:latin typeface="Calibri" pitchFamily="34" charset="0"/>
              </a:rPr>
              <a:t>7. Institut national de l’Histoire de l’Art</a:t>
            </a:r>
          </a:p>
          <a:p>
            <a:endParaRPr lang="fr-FR" sz="1200">
              <a:latin typeface="Calibri" pitchFamily="34" charset="0"/>
            </a:endParaRPr>
          </a:p>
          <a:p>
            <a:endParaRPr lang="fr-FR" sz="1200">
              <a:latin typeface="Calibri" pitchFamily="34" charset="0"/>
            </a:endParaRPr>
          </a:p>
          <a:p>
            <a:endParaRPr lang="fr-FR" sz="1200">
              <a:latin typeface="Calibri" pitchFamily="34" charset="0"/>
            </a:endParaRPr>
          </a:p>
        </p:txBody>
      </p:sp>
      <p:sp>
        <p:nvSpPr>
          <p:cNvPr id="44037" name="Text Box 6"/>
          <p:cNvSpPr txBox="1">
            <a:spLocks noChangeArrowheads="1"/>
          </p:cNvSpPr>
          <p:nvPr/>
        </p:nvSpPr>
        <p:spPr bwMode="auto">
          <a:xfrm>
            <a:off x="2824163" y="207963"/>
            <a:ext cx="3511550" cy="366712"/>
          </a:xfrm>
          <a:prstGeom prst="rect">
            <a:avLst/>
          </a:prstGeom>
          <a:noFill/>
          <a:ln w="9525">
            <a:noFill/>
            <a:miter lim="800000"/>
            <a:headEnd/>
            <a:tailEnd/>
          </a:ln>
        </p:spPr>
        <p:txBody>
          <a:bodyPr wrap="none">
            <a:spAutoFit/>
          </a:bodyPr>
          <a:lstStyle/>
          <a:p>
            <a:r>
              <a:rPr lang="fr-FR">
                <a:latin typeface="Calibri" pitchFamily="34" charset="0"/>
              </a:rPr>
              <a:t>Organigramme de la ComUE SU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3" descr="carte mega univ.tiff"/>
          <p:cNvPicPr>
            <a:picLocks noChangeAspect="1"/>
          </p:cNvPicPr>
          <p:nvPr/>
        </p:nvPicPr>
        <p:blipFill>
          <a:blip r:embed="rId3"/>
          <a:srcRect l="10538" r="11266"/>
          <a:stretch>
            <a:fillRect/>
          </a:stretch>
        </p:blipFill>
        <p:spPr bwMode="auto">
          <a:xfrm>
            <a:off x="468313" y="1557338"/>
            <a:ext cx="4116387" cy="4176712"/>
          </a:xfrm>
          <a:prstGeom prst="rect">
            <a:avLst/>
          </a:prstGeom>
          <a:noFill/>
          <a:ln w="9525">
            <a:noFill/>
            <a:miter lim="800000"/>
            <a:headEnd/>
            <a:tailEnd/>
          </a:ln>
        </p:spPr>
      </p:pic>
      <p:sp>
        <p:nvSpPr>
          <p:cNvPr id="16386" name="Rectangle 5"/>
          <p:cNvSpPr>
            <a:spLocks noChangeArrowheads="1"/>
          </p:cNvSpPr>
          <p:nvPr/>
        </p:nvSpPr>
        <p:spPr bwMode="auto">
          <a:xfrm>
            <a:off x="900113" y="188913"/>
            <a:ext cx="7516812" cy="579437"/>
          </a:xfrm>
          <a:prstGeom prst="rect">
            <a:avLst/>
          </a:prstGeom>
          <a:noFill/>
          <a:ln w="9525">
            <a:noFill/>
            <a:miter lim="800000"/>
            <a:headEnd/>
            <a:tailEnd/>
          </a:ln>
        </p:spPr>
        <p:txBody>
          <a:bodyPr>
            <a:spAutoFit/>
          </a:bodyPr>
          <a:lstStyle/>
          <a:p>
            <a:pPr algn="ctr"/>
            <a:r>
              <a:rPr lang="fr-FR" sz="3200">
                <a:solidFill>
                  <a:srgbClr val="FF6600"/>
                </a:solidFill>
                <a:latin typeface="Calibri" pitchFamily="34" charset="0"/>
              </a:rPr>
              <a:t>Les regroupements universitaires en France </a:t>
            </a:r>
          </a:p>
        </p:txBody>
      </p:sp>
      <p:pic>
        <p:nvPicPr>
          <p:cNvPr id="16387" name="Picture 4" descr="3893399_ide-regions-hollande-01"/>
          <p:cNvPicPr>
            <a:picLocks noChangeAspect="1" noChangeArrowheads="1"/>
          </p:cNvPicPr>
          <p:nvPr/>
        </p:nvPicPr>
        <p:blipFill>
          <a:blip r:embed="rId4"/>
          <a:srcRect/>
          <a:stretch>
            <a:fillRect/>
          </a:stretch>
        </p:blipFill>
        <p:spPr bwMode="auto">
          <a:xfrm>
            <a:off x="4787900" y="2205038"/>
            <a:ext cx="3457575" cy="345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oneTexte 13"/>
          <p:cNvSpPr txBox="1">
            <a:spLocks noChangeArrowheads="1"/>
          </p:cNvSpPr>
          <p:nvPr/>
        </p:nvSpPr>
        <p:spPr bwMode="auto">
          <a:xfrm>
            <a:off x="141288" y="22225"/>
            <a:ext cx="8869362" cy="585788"/>
          </a:xfrm>
          <a:prstGeom prst="rect">
            <a:avLst/>
          </a:prstGeom>
          <a:noFill/>
          <a:ln w="9525">
            <a:noFill/>
            <a:miter lim="800000"/>
            <a:headEnd/>
            <a:tailEnd/>
          </a:ln>
        </p:spPr>
        <p:txBody>
          <a:bodyPr>
            <a:spAutoFit/>
          </a:bodyPr>
          <a:lstStyle/>
          <a:p>
            <a:pPr algn="ctr"/>
            <a:r>
              <a:rPr lang="fr-FR" sz="3200">
                <a:solidFill>
                  <a:srgbClr val="FF6600"/>
                </a:solidFill>
                <a:latin typeface="Calibri" pitchFamily="34" charset="0"/>
              </a:rPr>
              <a:t>Les regroupements universitaires d’Ile de France </a:t>
            </a:r>
          </a:p>
        </p:txBody>
      </p:sp>
      <p:pic>
        <p:nvPicPr>
          <p:cNvPr id="18434" name="Image 11" descr="Logo UPL.png"/>
          <p:cNvPicPr>
            <a:picLocks noChangeAspect="1"/>
          </p:cNvPicPr>
          <p:nvPr/>
        </p:nvPicPr>
        <p:blipFill>
          <a:blip r:embed="rId3"/>
          <a:srcRect/>
          <a:stretch>
            <a:fillRect/>
          </a:stretch>
        </p:blipFill>
        <p:spPr bwMode="auto">
          <a:xfrm>
            <a:off x="6019800" y="3290888"/>
            <a:ext cx="2514600" cy="1509712"/>
          </a:xfrm>
          <a:prstGeom prst="rect">
            <a:avLst/>
          </a:prstGeom>
          <a:noFill/>
          <a:ln w="9525">
            <a:noFill/>
            <a:miter lim="800000"/>
            <a:headEnd/>
            <a:tailEnd/>
          </a:ln>
        </p:spPr>
      </p:pic>
      <p:pic>
        <p:nvPicPr>
          <p:cNvPr id="18435" name="Image 14" descr="Logo SPC.jpg"/>
          <p:cNvPicPr>
            <a:picLocks noChangeAspect="1"/>
          </p:cNvPicPr>
          <p:nvPr/>
        </p:nvPicPr>
        <p:blipFill>
          <a:blip r:embed="rId4"/>
          <a:srcRect/>
          <a:stretch>
            <a:fillRect/>
          </a:stretch>
        </p:blipFill>
        <p:spPr bwMode="auto">
          <a:xfrm>
            <a:off x="711200" y="1066800"/>
            <a:ext cx="1727200" cy="1727200"/>
          </a:xfrm>
          <a:prstGeom prst="rect">
            <a:avLst/>
          </a:prstGeom>
          <a:noFill/>
          <a:ln w="9525">
            <a:noFill/>
            <a:miter lim="800000"/>
            <a:headEnd/>
            <a:tailEnd/>
          </a:ln>
        </p:spPr>
      </p:pic>
      <p:pic>
        <p:nvPicPr>
          <p:cNvPr id="18436" name="Image 15" descr="Logo SU.jpg"/>
          <p:cNvPicPr>
            <a:picLocks noChangeAspect="1"/>
          </p:cNvPicPr>
          <p:nvPr/>
        </p:nvPicPr>
        <p:blipFill>
          <a:blip r:embed="rId5"/>
          <a:srcRect/>
          <a:stretch>
            <a:fillRect/>
          </a:stretch>
        </p:blipFill>
        <p:spPr bwMode="auto">
          <a:xfrm>
            <a:off x="711200" y="3124200"/>
            <a:ext cx="1662113" cy="2133600"/>
          </a:xfrm>
          <a:prstGeom prst="rect">
            <a:avLst/>
          </a:prstGeom>
          <a:noFill/>
          <a:ln w="9525">
            <a:noFill/>
            <a:miter lim="800000"/>
            <a:headEnd/>
            <a:tailEnd/>
          </a:ln>
        </p:spPr>
      </p:pic>
      <p:pic>
        <p:nvPicPr>
          <p:cNvPr id="18437" name="Image 16" descr="Logo_PRES_hesam_100px.jpg"/>
          <p:cNvPicPr>
            <a:picLocks noChangeAspect="1"/>
          </p:cNvPicPr>
          <p:nvPr/>
        </p:nvPicPr>
        <p:blipFill>
          <a:blip r:embed="rId6"/>
          <a:srcRect/>
          <a:stretch>
            <a:fillRect/>
          </a:stretch>
        </p:blipFill>
        <p:spPr bwMode="auto">
          <a:xfrm>
            <a:off x="6588125" y="1023938"/>
            <a:ext cx="1870075" cy="1414462"/>
          </a:xfrm>
          <a:prstGeom prst="rect">
            <a:avLst/>
          </a:prstGeom>
          <a:noFill/>
          <a:ln w="9525">
            <a:noFill/>
            <a:miter lim="800000"/>
            <a:headEnd/>
            <a:tailEnd/>
          </a:ln>
        </p:spPr>
      </p:pic>
      <p:pic>
        <p:nvPicPr>
          <p:cNvPr id="18438" name="Image 17" descr="logoPSL_rvb.png"/>
          <p:cNvPicPr>
            <a:picLocks noChangeAspect="1"/>
          </p:cNvPicPr>
          <p:nvPr/>
        </p:nvPicPr>
        <p:blipFill>
          <a:blip r:embed="rId7"/>
          <a:srcRect/>
          <a:stretch>
            <a:fillRect/>
          </a:stretch>
        </p:blipFill>
        <p:spPr bwMode="auto">
          <a:xfrm>
            <a:off x="3033713" y="3179763"/>
            <a:ext cx="2528887" cy="1468437"/>
          </a:xfrm>
          <a:prstGeom prst="rect">
            <a:avLst/>
          </a:prstGeom>
          <a:noFill/>
          <a:ln w="9525">
            <a:noFill/>
            <a:miter lim="800000"/>
            <a:headEnd/>
            <a:tailEnd/>
          </a:ln>
        </p:spPr>
      </p:pic>
      <p:pic>
        <p:nvPicPr>
          <p:cNvPr id="18439" name="Image 18" descr="Paris est.jpg"/>
          <p:cNvPicPr>
            <a:picLocks noChangeAspect="1"/>
          </p:cNvPicPr>
          <p:nvPr/>
        </p:nvPicPr>
        <p:blipFill>
          <a:blip r:embed="rId8"/>
          <a:srcRect/>
          <a:stretch>
            <a:fillRect/>
          </a:stretch>
        </p:blipFill>
        <p:spPr bwMode="auto">
          <a:xfrm>
            <a:off x="4572000" y="5619750"/>
            <a:ext cx="4038600" cy="933450"/>
          </a:xfrm>
          <a:prstGeom prst="rect">
            <a:avLst/>
          </a:prstGeom>
          <a:noFill/>
          <a:ln w="9525">
            <a:noFill/>
            <a:miter lim="800000"/>
            <a:headEnd/>
            <a:tailEnd/>
          </a:ln>
        </p:spPr>
      </p:pic>
      <p:pic>
        <p:nvPicPr>
          <p:cNvPr id="18440" name="Image 19" descr="Paris saclay.gif"/>
          <p:cNvPicPr>
            <a:picLocks noChangeAspect="1"/>
          </p:cNvPicPr>
          <p:nvPr/>
        </p:nvPicPr>
        <p:blipFill>
          <a:blip r:embed="rId9"/>
          <a:srcRect/>
          <a:stretch>
            <a:fillRect/>
          </a:stretch>
        </p:blipFill>
        <p:spPr bwMode="auto">
          <a:xfrm>
            <a:off x="685800" y="5562600"/>
            <a:ext cx="3581400" cy="1000125"/>
          </a:xfrm>
          <a:prstGeom prst="rect">
            <a:avLst/>
          </a:prstGeom>
          <a:noFill/>
          <a:ln w="9525">
            <a:noFill/>
            <a:miter lim="800000"/>
            <a:headEnd/>
            <a:tailEnd/>
          </a:ln>
        </p:spPr>
      </p:pic>
      <p:pic>
        <p:nvPicPr>
          <p:cNvPr id="18441" name="Image 20" descr="PRES_UPGO_(logo).png"/>
          <p:cNvPicPr>
            <a:picLocks noChangeAspect="1"/>
          </p:cNvPicPr>
          <p:nvPr/>
        </p:nvPicPr>
        <p:blipFill>
          <a:blip r:embed="rId10"/>
          <a:srcRect/>
          <a:stretch>
            <a:fillRect/>
          </a:stretch>
        </p:blipFill>
        <p:spPr bwMode="auto">
          <a:xfrm>
            <a:off x="3263900" y="1066800"/>
            <a:ext cx="2603500"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595313" y="0"/>
            <a:ext cx="8229600" cy="1143000"/>
          </a:xfrm>
        </p:spPr>
        <p:txBody>
          <a:bodyPr/>
          <a:lstStyle/>
          <a:p>
            <a:r>
              <a:rPr lang="fr-FR" sz="2800" smtClean="0">
                <a:solidFill>
                  <a:srgbClr val="FF6600"/>
                </a:solidFill>
              </a:rPr>
              <a:t>Bref récapitulatif des événements des sept dernières années dans l’enseignement supérieur</a:t>
            </a:r>
          </a:p>
        </p:txBody>
      </p:sp>
      <p:sp>
        <p:nvSpPr>
          <p:cNvPr id="3" name="Espace réservé du contenu 2"/>
          <p:cNvSpPr>
            <a:spLocks noGrp="1"/>
          </p:cNvSpPr>
          <p:nvPr>
            <p:ph idx="1"/>
          </p:nvPr>
        </p:nvSpPr>
        <p:spPr/>
        <p:txBody>
          <a:bodyPr rtlCol="0">
            <a:normAutofit fontScale="55000" lnSpcReduction="20000"/>
          </a:bodyPr>
          <a:lstStyle/>
          <a:p>
            <a:pPr fontAlgn="auto">
              <a:spcAft>
                <a:spcPts val="0"/>
              </a:spcAft>
              <a:buFont typeface="Arial"/>
              <a:buChar char="•"/>
              <a:defRPr/>
            </a:pPr>
            <a:r>
              <a:rPr lang="fr-FR" dirty="0" smtClean="0"/>
              <a:t>2007 - La loi LRU - V. </a:t>
            </a:r>
            <a:r>
              <a:rPr lang="fr-FR" dirty="0" err="1" smtClean="0"/>
              <a:t>Pécresse</a:t>
            </a:r>
            <a:r>
              <a:rPr lang="fr-FR" dirty="0" smtClean="0"/>
              <a:t> met en place l’éclatement et la mise en concurrence des établissements de l’ES &amp; R ;</a:t>
            </a:r>
          </a:p>
          <a:p>
            <a:pPr fontAlgn="auto">
              <a:spcAft>
                <a:spcPts val="0"/>
              </a:spcAft>
              <a:buFont typeface="Arial"/>
              <a:buChar char="•"/>
              <a:defRPr/>
            </a:pPr>
            <a:r>
              <a:rPr lang="fr-FR" dirty="0" smtClean="0"/>
              <a:t>2008 - les PRES sont institués ;</a:t>
            </a:r>
          </a:p>
          <a:p>
            <a:pPr fontAlgn="auto">
              <a:spcAft>
                <a:spcPts val="0"/>
              </a:spcAft>
              <a:buFont typeface="Arial"/>
              <a:buChar char="•"/>
              <a:defRPr/>
            </a:pPr>
            <a:r>
              <a:rPr lang="fr-FR" dirty="0" smtClean="0"/>
              <a:t>2010 - le grand emprunt « investissements d’avenir » ;</a:t>
            </a:r>
          </a:p>
          <a:p>
            <a:pPr fontAlgn="auto">
              <a:spcAft>
                <a:spcPts val="0"/>
              </a:spcAft>
              <a:buFont typeface="Arial"/>
              <a:buChar char="•"/>
              <a:defRPr/>
            </a:pPr>
            <a:r>
              <a:rPr lang="fr-FR" dirty="0" smtClean="0"/>
              <a:t>2011 - les </a:t>
            </a:r>
            <a:r>
              <a:rPr lang="fr-FR" dirty="0" err="1" smtClean="0"/>
              <a:t>idex</a:t>
            </a:r>
            <a:r>
              <a:rPr lang="fr-FR" dirty="0" smtClean="0"/>
              <a:t> (initiatives d’excellence) déposés en 2011… l’annonce des projets retenus  en février 2012. Il est reproché aux IDEX d'avoir été élaborés en dehors des instances régulières des universités et d'être fondés sur une concurrence exacerbée entre établissements et sur du financement par projet, jugé destructeur pour l'université ;</a:t>
            </a:r>
          </a:p>
          <a:p>
            <a:pPr fontAlgn="auto">
              <a:spcAft>
                <a:spcPts val="0"/>
              </a:spcAft>
              <a:buFont typeface="Arial"/>
              <a:buChar char="•"/>
              <a:defRPr/>
            </a:pPr>
            <a:r>
              <a:rPr lang="fr-FR" dirty="0" smtClean="0"/>
              <a:t>2012 - les assises de l’enseignement supérieur et de la recherche, «</a:t>
            </a:r>
            <a:r>
              <a:rPr lang="fr-FR" sz="2909" i="1" dirty="0" smtClean="0"/>
              <a:t> le changement c’est d’abord l’écoute et l’ouverture du dialogue</a:t>
            </a:r>
            <a:r>
              <a:rPr lang="fr-FR" dirty="0" smtClean="0"/>
              <a:t> »  </a:t>
            </a:r>
          </a:p>
          <a:p>
            <a:pPr fontAlgn="auto">
              <a:spcAft>
                <a:spcPts val="0"/>
              </a:spcAft>
              <a:buFont typeface="Arial"/>
              <a:buChar char="•"/>
              <a:defRPr/>
            </a:pPr>
            <a:r>
              <a:rPr lang="fr-FR" dirty="0" smtClean="0"/>
              <a:t>"</a:t>
            </a:r>
            <a:r>
              <a:rPr lang="fr-FR" sz="2909" i="1" dirty="0" smtClean="0"/>
              <a:t>la jeunesse est la priorité du quinquennat</a:t>
            </a:r>
            <a:r>
              <a:rPr lang="fr-FR" dirty="0" smtClean="0"/>
              <a:t>", François Hollande, janvier 2013 ;</a:t>
            </a:r>
          </a:p>
          <a:p>
            <a:pPr fontAlgn="auto">
              <a:spcAft>
                <a:spcPts val="0"/>
              </a:spcAft>
              <a:buFont typeface="Arial"/>
              <a:buChar char="•"/>
              <a:defRPr/>
            </a:pPr>
            <a:r>
              <a:rPr lang="fr-FR" dirty="0" smtClean="0"/>
              <a:t>22 juillet 2013 - loi </a:t>
            </a:r>
            <a:r>
              <a:rPr lang="fr-FR" dirty="0" err="1" smtClean="0"/>
              <a:t>Fioraso</a:t>
            </a:r>
            <a:r>
              <a:rPr lang="fr-FR" dirty="0" smtClean="0"/>
              <a:t> alias loi ES &amp; R. Cette loi ouvre un nouveau chapitre du code de l’Education relatif à la coopération et aux regroupements des établissements (</a:t>
            </a:r>
            <a:r>
              <a:rPr lang="fr-FR" dirty="0" smtClean="0">
                <a:hlinkClick r:id="rId3"/>
              </a:rPr>
              <a:t>Chap. VIII bis, art. 718 -2 à16</a:t>
            </a:r>
            <a:r>
              <a:rPr lang="fr-FR" dirty="0" smtClean="0"/>
              <a:t>). Autoritarisme, pas de réel dialogue, le résultat de l’action de groupes de pression tel le groupe </a:t>
            </a:r>
            <a:r>
              <a:rPr lang="fr-FR" i="1" dirty="0" smtClean="0"/>
              <a:t>Marc Bloch </a:t>
            </a:r>
            <a:r>
              <a:rPr lang="fr-FR" dirty="0" smtClean="0"/>
              <a:t>;</a:t>
            </a:r>
          </a:p>
          <a:p>
            <a:pPr fontAlgn="auto">
              <a:spcAft>
                <a:spcPts val="0"/>
              </a:spcAft>
              <a:buFont typeface="Arial"/>
              <a:buChar char="•"/>
              <a:defRPr/>
            </a:pPr>
            <a:r>
              <a:rPr lang="fr-FR" dirty="0" smtClean="0">
                <a:solidFill>
                  <a:srgbClr val="FF6600"/>
                </a:solidFill>
              </a:rPr>
              <a:t>22 juillet 2014 </a:t>
            </a:r>
            <a:r>
              <a:rPr lang="fr-FR" dirty="0" smtClean="0"/>
              <a:t>- les CA des établissements ES &amp; R doivent se prononcer sur les statuts d’un type de regroupement.</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r>
              <a:rPr lang="fr-FR" sz="3200" smtClean="0">
                <a:solidFill>
                  <a:srgbClr val="FF0000"/>
                </a:solidFill>
              </a:rPr>
              <a:t>Au temps de la loi LRU</a:t>
            </a:r>
          </a:p>
        </p:txBody>
      </p:sp>
      <p:sp>
        <p:nvSpPr>
          <p:cNvPr id="3" name="Espace réservé du contenu 2"/>
          <p:cNvSpPr>
            <a:spLocks noGrp="1"/>
          </p:cNvSpPr>
          <p:nvPr>
            <p:ph idx="1"/>
          </p:nvPr>
        </p:nvSpPr>
        <p:spPr/>
        <p:txBody>
          <a:bodyPr rtlCol="0">
            <a:normAutofit fontScale="92500" lnSpcReduction="10000"/>
          </a:bodyPr>
          <a:lstStyle/>
          <a:p>
            <a:pPr fontAlgn="auto">
              <a:spcAft>
                <a:spcPts val="0"/>
              </a:spcAft>
              <a:buFont typeface="Arial"/>
              <a:buChar char="•"/>
              <a:defRPr/>
            </a:pPr>
            <a:r>
              <a:rPr lang="fr-FR" sz="2400" dirty="0"/>
              <a:t>L’idée de départ est qu’avec 85 universités, </a:t>
            </a:r>
            <a:r>
              <a:rPr lang="fr-FR" sz="2400" dirty="0" smtClean="0"/>
              <a:t>plus de </a:t>
            </a:r>
            <a:r>
              <a:rPr lang="fr-FR" sz="2400" dirty="0"/>
              <a:t>200 grandes écoles et des dizaines de grands organismes de recherche (CNRS, Inserm, </a:t>
            </a:r>
            <a:r>
              <a:rPr lang="fr-FR" sz="2400" dirty="0" err="1"/>
              <a:t>Inria</a:t>
            </a:r>
            <a:r>
              <a:rPr lang="fr-FR" sz="2400" dirty="0"/>
              <a:t>, CEA </a:t>
            </a:r>
            <a:r>
              <a:rPr lang="fr-FR" sz="2400" dirty="0" err="1"/>
              <a:t>etc</a:t>
            </a:r>
            <a:r>
              <a:rPr lang="fr-FR" sz="2400" dirty="0"/>
              <a:t>…), notre enseignement supérieur est beaucoup trop balkanisé, et que cela nuit à son organisation, aussi bien pour les étudiants que pour la </a:t>
            </a:r>
            <a:r>
              <a:rPr lang="fr-FR" sz="2400" dirty="0" smtClean="0"/>
              <a:t>recherche. Il faut regrouper …</a:t>
            </a:r>
          </a:p>
          <a:p>
            <a:pPr fontAlgn="auto">
              <a:spcAft>
                <a:spcPts val="0"/>
              </a:spcAft>
              <a:buFont typeface="Arial"/>
              <a:buChar char="•"/>
              <a:defRPr/>
            </a:pPr>
            <a:r>
              <a:rPr lang="fr-FR" sz="2400" dirty="0" smtClean="0"/>
              <a:t>Assurer une coordination territoriale des établissements sur la base d’un projet partagé ;</a:t>
            </a:r>
          </a:p>
          <a:p>
            <a:pPr fontAlgn="auto">
              <a:spcAft>
                <a:spcPts val="0"/>
              </a:spcAft>
              <a:buFont typeface="Arial"/>
              <a:buChar char="•"/>
              <a:defRPr/>
            </a:pPr>
            <a:r>
              <a:rPr lang="fr-FR" sz="2400" dirty="0" smtClean="0"/>
              <a:t>Pour structurer ces regroupements, V. </a:t>
            </a:r>
            <a:r>
              <a:rPr lang="fr-FR" sz="2400" dirty="0" err="1" smtClean="0"/>
              <a:t>Pécresse</a:t>
            </a:r>
            <a:r>
              <a:rPr lang="fr-FR" sz="2400" dirty="0" smtClean="0"/>
              <a:t> avait promu les PRES (Pôles de recherche et d’enseignement supérieur), des structures juridiques au sein desquelles les universités et autres membres étaient libres de se regrouper à leur guise, en contrepartie de quoi ils bénéficiaient de financements. Ainsi, est née la </a:t>
            </a:r>
            <a:r>
              <a:rPr lang="fr-FR" sz="2400" dirty="0" smtClean="0">
                <a:solidFill>
                  <a:srgbClr val="FF0000"/>
                </a:solidFill>
              </a:rPr>
              <a:t>Fondation de coopération scientifique - Sorbonne Université (</a:t>
            </a:r>
            <a:r>
              <a:rPr lang="fr-FR" sz="2400" dirty="0" smtClean="0">
                <a:solidFill>
                  <a:srgbClr val="FF0000"/>
                </a:solidFill>
                <a:hlinkClick r:id="rId3"/>
              </a:rPr>
              <a:t>décret n°2012-600</a:t>
            </a:r>
            <a:r>
              <a:rPr lang="fr-FR" sz="2400" dirty="0" smtClean="0">
                <a:solidFill>
                  <a:srgbClr val="FF0000"/>
                </a:solidFill>
              </a:rPr>
              <a:t>).</a:t>
            </a:r>
          </a:p>
          <a:p>
            <a:pPr fontAlgn="auto">
              <a:spcAft>
                <a:spcPts val="0"/>
              </a:spcAft>
              <a:buFont typeface="Arial"/>
              <a:buNone/>
              <a:defRPr/>
            </a:pP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a:xfrm>
            <a:off x="457200" y="20638"/>
            <a:ext cx="8229600" cy="1143000"/>
          </a:xfrm>
        </p:spPr>
        <p:txBody>
          <a:bodyPr/>
          <a:lstStyle/>
          <a:p>
            <a:r>
              <a:rPr lang="fr-FR" smtClean="0">
                <a:solidFill>
                  <a:srgbClr val="FF6600"/>
                </a:solidFill>
              </a:rPr>
              <a:t>Le visage de la F.C.S - SU</a:t>
            </a:r>
          </a:p>
        </p:txBody>
      </p:sp>
      <p:sp>
        <p:nvSpPr>
          <p:cNvPr id="3" name="Espace réservé du contenu 2"/>
          <p:cNvSpPr>
            <a:spLocks noGrp="1"/>
          </p:cNvSpPr>
          <p:nvPr>
            <p:ph idx="1"/>
          </p:nvPr>
        </p:nvSpPr>
        <p:spPr>
          <a:xfrm>
            <a:off x="457200" y="1546225"/>
            <a:ext cx="8229600" cy="4930775"/>
          </a:xfrm>
        </p:spPr>
        <p:txBody>
          <a:bodyPr rtlCol="0">
            <a:normAutofit fontScale="47500" lnSpcReduction="20000"/>
          </a:bodyPr>
          <a:lstStyle/>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r>
              <a:rPr lang="fr-FR" sz="1800" dirty="0" smtClean="0"/>
              <a:t>                                            </a:t>
            </a:r>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r>
              <a:rPr lang="fr-FR" sz="1800" dirty="0" smtClean="0"/>
              <a:t>CNRS, INSERM, IRD</a:t>
            </a:r>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r>
              <a:rPr lang="fr-FR" sz="1800" dirty="0" smtClean="0"/>
              <a:t>						</a:t>
            </a:r>
          </a:p>
          <a:p>
            <a:pPr fontAlgn="auto">
              <a:spcAft>
                <a:spcPts val="0"/>
              </a:spcAft>
              <a:buFont typeface="Arial"/>
              <a:buNone/>
              <a:defRPr/>
            </a:pPr>
            <a:r>
              <a:rPr lang="fr-FR" sz="1800" dirty="0" smtClean="0"/>
              <a:t>						</a:t>
            </a:r>
          </a:p>
          <a:p>
            <a:pPr fontAlgn="auto">
              <a:spcAft>
                <a:spcPts val="0"/>
              </a:spcAft>
              <a:buFont typeface="Arial"/>
              <a:buNone/>
              <a:defRPr/>
            </a:pPr>
            <a:r>
              <a:rPr lang="fr-FR" sz="1800" dirty="0" smtClean="0"/>
              <a:t>						FONDATION DE COOPÉRATION SCIENTIFIQUE SORBONNE UNIVERSITÉS</a:t>
            </a:r>
          </a:p>
          <a:p>
            <a:pPr fontAlgn="auto">
              <a:spcAft>
                <a:spcPts val="0"/>
              </a:spcAft>
              <a:buFont typeface="Arial"/>
              <a:buNone/>
              <a:defRPr/>
            </a:pPr>
            <a:endParaRPr lang="fr-FR" sz="1800" dirty="0" smtClean="0"/>
          </a:p>
          <a:p>
            <a:pPr fontAlgn="auto">
              <a:spcAft>
                <a:spcPts val="0"/>
              </a:spcAft>
              <a:buFont typeface="Arial"/>
              <a:buNone/>
              <a:defRPr/>
            </a:pPr>
            <a:r>
              <a:rPr lang="fr-FR" sz="1800" dirty="0" smtClean="0"/>
              <a:t>								Ecole nationale de la magistrature</a:t>
            </a:r>
          </a:p>
          <a:p>
            <a:pPr fontAlgn="auto">
              <a:spcAft>
                <a:spcPts val="0"/>
              </a:spcAft>
              <a:buFont typeface="Arial"/>
              <a:buNone/>
              <a:defRPr/>
            </a:pPr>
            <a:r>
              <a:rPr lang="fr-FR" sz="1800" dirty="0" smtClean="0"/>
              <a:t>								Le centre de formation notariale de Paris *</a:t>
            </a:r>
          </a:p>
          <a:p>
            <a:pPr fontAlgn="auto">
              <a:spcAft>
                <a:spcPts val="0"/>
              </a:spcAft>
              <a:buFont typeface="Arial"/>
              <a:buNone/>
              <a:defRPr/>
            </a:pPr>
            <a:r>
              <a:rPr lang="fr-FR" sz="1800" dirty="0" smtClean="0"/>
              <a:t>								Ecole de formation des barreaux *</a:t>
            </a:r>
          </a:p>
          <a:p>
            <a:pPr fontAlgn="auto">
              <a:spcAft>
                <a:spcPts val="0"/>
              </a:spcAft>
              <a:buFont typeface="Arial"/>
              <a:buNone/>
              <a:defRPr/>
            </a:pPr>
            <a:r>
              <a:rPr lang="fr-FR" sz="1800" dirty="0" smtClean="0"/>
              <a:t>								Ecole interarmes de </a:t>
            </a:r>
            <a:r>
              <a:rPr lang="fr-FR" sz="1800" dirty="0" err="1" smtClean="0"/>
              <a:t>Saint-</a:t>
            </a:r>
            <a:r>
              <a:rPr lang="fr-FR" sz="1800" dirty="0" smtClean="0"/>
              <a:t> Cyr </a:t>
            </a:r>
            <a:r>
              <a:rPr lang="fr-FR" sz="1800" dirty="0" err="1" smtClean="0"/>
              <a:t>Coëtquidan</a:t>
            </a:r>
            <a:endParaRPr lang="fr-FR" sz="1800" dirty="0" smtClean="0"/>
          </a:p>
          <a:p>
            <a:pPr fontAlgn="auto">
              <a:spcAft>
                <a:spcPts val="0"/>
              </a:spcAft>
              <a:buFont typeface="Arial"/>
              <a:buNone/>
              <a:defRPr/>
            </a:pPr>
            <a:r>
              <a:rPr lang="fr-FR" sz="1800" dirty="0" smtClean="0"/>
              <a:t>								Ecole des officiers de la Gendarmerie</a:t>
            </a:r>
          </a:p>
          <a:p>
            <a:pPr fontAlgn="auto">
              <a:spcAft>
                <a:spcPts val="0"/>
              </a:spcAft>
              <a:buFont typeface="Arial"/>
              <a:buNone/>
              <a:defRPr/>
            </a:pPr>
            <a:r>
              <a:rPr lang="fr-FR" sz="1800" dirty="0" smtClean="0"/>
              <a:t>								Ecole nationale des Chartres</a:t>
            </a:r>
          </a:p>
          <a:p>
            <a:pPr fontAlgn="auto">
              <a:spcAft>
                <a:spcPts val="0"/>
              </a:spcAft>
              <a:buFont typeface="Arial"/>
              <a:buNone/>
              <a:defRPr/>
            </a:pPr>
            <a:r>
              <a:rPr lang="fr-FR" sz="1800" dirty="0" smtClean="0"/>
              <a:t>								Institut national de l’Histoire de l’Art</a:t>
            </a:r>
          </a:p>
          <a:p>
            <a:pPr fontAlgn="auto">
              <a:spcAft>
                <a:spcPts val="0"/>
              </a:spcAft>
              <a:buFont typeface="Arial"/>
              <a:buNone/>
              <a:defRPr/>
            </a:pPr>
            <a:r>
              <a:rPr lang="fr-FR" sz="1800" dirty="0" smtClean="0"/>
              <a:t>								Le Pôle supérieur d’enseignement artistique de Paris Boulogne-Billancourt *</a:t>
            </a:r>
          </a:p>
          <a:p>
            <a:pPr fontAlgn="auto">
              <a:spcAft>
                <a:spcPts val="0"/>
              </a:spcAft>
              <a:buFont typeface="Arial"/>
              <a:buNone/>
              <a:defRPr/>
            </a:pPr>
            <a:r>
              <a:rPr lang="fr-FR" sz="1800" dirty="0" smtClean="0"/>
              <a:t>								Le Centre des Monuments nationaux</a:t>
            </a:r>
          </a:p>
          <a:p>
            <a:pPr fontAlgn="auto">
              <a:spcAft>
                <a:spcPts val="0"/>
              </a:spcAft>
              <a:buFont typeface="Arial"/>
              <a:buNone/>
              <a:defRPr/>
            </a:pPr>
            <a:r>
              <a:rPr lang="fr-FR" sz="1800" dirty="0" smtClean="0"/>
              <a:t>								Les Archives nationales</a:t>
            </a:r>
          </a:p>
          <a:p>
            <a:pPr fontAlgn="auto">
              <a:spcAft>
                <a:spcPts val="0"/>
              </a:spcAft>
              <a:buFont typeface="Arial"/>
              <a:buNone/>
              <a:defRPr/>
            </a:pPr>
            <a:r>
              <a:rPr lang="fr-FR" sz="1800" dirty="0" smtClean="0"/>
              <a:t>								Le Centre international d’études pédagogiques</a:t>
            </a:r>
          </a:p>
          <a:p>
            <a:pPr fontAlgn="auto">
              <a:spcAft>
                <a:spcPts val="0"/>
              </a:spcAft>
              <a:buFont typeface="Arial"/>
              <a:buNone/>
              <a:defRPr/>
            </a:pPr>
            <a:r>
              <a:rPr lang="fr-FR" sz="1800" dirty="0" smtClean="0"/>
              <a:t>								L’École navale</a:t>
            </a:r>
          </a:p>
          <a:p>
            <a:pPr fontAlgn="auto">
              <a:spcAft>
                <a:spcPts val="0"/>
              </a:spcAft>
              <a:buFont typeface="Arial"/>
              <a:buNone/>
              <a:defRPr/>
            </a:pPr>
            <a:r>
              <a:rPr lang="fr-FR" sz="1800" dirty="0" smtClean="0"/>
              <a:t>								et les grands organismes</a:t>
            </a:r>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smtClean="0"/>
          </a:p>
          <a:p>
            <a:pPr fontAlgn="auto">
              <a:spcAft>
                <a:spcPts val="0"/>
              </a:spcAft>
              <a:buFont typeface="Arial"/>
              <a:buNone/>
              <a:defRPr/>
            </a:pPr>
            <a:endParaRPr lang="fr-FR" sz="1800" dirty="0"/>
          </a:p>
        </p:txBody>
      </p:sp>
      <p:sp>
        <p:nvSpPr>
          <p:cNvPr id="4" name="Oval 4"/>
          <p:cNvSpPr>
            <a:spLocks noChangeArrowheads="1"/>
          </p:cNvSpPr>
          <p:nvPr/>
        </p:nvSpPr>
        <p:spPr bwMode="auto">
          <a:xfrm>
            <a:off x="3589338" y="1685925"/>
            <a:ext cx="2016125" cy="2224088"/>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fontAlgn="auto">
              <a:spcBef>
                <a:spcPts val="0"/>
              </a:spcBef>
              <a:spcAft>
                <a:spcPts val="0"/>
              </a:spcAft>
              <a:defRPr/>
            </a:pPr>
            <a:endParaRPr lang="fr-FR"/>
          </a:p>
        </p:txBody>
      </p:sp>
      <p:sp>
        <p:nvSpPr>
          <p:cNvPr id="5" name="Oval 5"/>
          <p:cNvSpPr>
            <a:spLocks noChangeArrowheads="1"/>
          </p:cNvSpPr>
          <p:nvPr/>
        </p:nvSpPr>
        <p:spPr bwMode="auto">
          <a:xfrm>
            <a:off x="3733800" y="2190750"/>
            <a:ext cx="792163" cy="576263"/>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auto">
              <a:spcBef>
                <a:spcPts val="0"/>
              </a:spcBef>
              <a:spcAft>
                <a:spcPts val="0"/>
              </a:spcAft>
              <a:defRPr/>
            </a:pPr>
            <a:r>
              <a:rPr lang="fr-FR"/>
              <a:t>P6</a:t>
            </a:r>
          </a:p>
        </p:txBody>
      </p:sp>
      <p:sp>
        <p:nvSpPr>
          <p:cNvPr id="6" name="Oval 6"/>
          <p:cNvSpPr>
            <a:spLocks noChangeArrowheads="1"/>
          </p:cNvSpPr>
          <p:nvPr/>
        </p:nvSpPr>
        <p:spPr bwMode="auto">
          <a:xfrm>
            <a:off x="4081463" y="3054350"/>
            <a:ext cx="935037" cy="504825"/>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auto">
              <a:spcBef>
                <a:spcPts val="0"/>
              </a:spcBef>
              <a:spcAft>
                <a:spcPts val="0"/>
              </a:spcAft>
              <a:defRPr/>
            </a:pPr>
            <a:r>
              <a:rPr lang="fr-FR" dirty="0"/>
              <a:t>Muséum</a:t>
            </a:r>
          </a:p>
        </p:txBody>
      </p:sp>
      <p:sp>
        <p:nvSpPr>
          <p:cNvPr id="7" name="Oval 7"/>
          <p:cNvSpPr>
            <a:spLocks noChangeArrowheads="1"/>
          </p:cNvSpPr>
          <p:nvPr/>
        </p:nvSpPr>
        <p:spPr bwMode="auto">
          <a:xfrm>
            <a:off x="4597400" y="2214563"/>
            <a:ext cx="792163" cy="576262"/>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auto">
              <a:spcBef>
                <a:spcPts val="0"/>
              </a:spcBef>
              <a:spcAft>
                <a:spcPts val="0"/>
              </a:spcAft>
              <a:defRPr/>
            </a:pPr>
            <a:r>
              <a:rPr lang="fr-FR"/>
              <a:t>P4</a:t>
            </a:r>
          </a:p>
        </p:txBody>
      </p:sp>
      <p:sp>
        <p:nvSpPr>
          <p:cNvPr id="8" name="Oval 8"/>
          <p:cNvSpPr>
            <a:spLocks noChangeArrowheads="1"/>
          </p:cNvSpPr>
          <p:nvPr/>
        </p:nvSpPr>
        <p:spPr bwMode="auto">
          <a:xfrm>
            <a:off x="3048000" y="2117725"/>
            <a:ext cx="576263" cy="936625"/>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auto">
              <a:spcBef>
                <a:spcPts val="0"/>
              </a:spcBef>
              <a:spcAft>
                <a:spcPts val="0"/>
              </a:spcAft>
              <a:defRPr/>
            </a:pPr>
            <a:r>
              <a:rPr lang="fr-FR" dirty="0"/>
              <a:t>UT </a:t>
            </a:r>
          </a:p>
          <a:p>
            <a:pPr algn="ctr" fontAlgn="auto">
              <a:spcBef>
                <a:spcPts val="0"/>
              </a:spcBef>
              <a:spcAft>
                <a:spcPts val="0"/>
              </a:spcAft>
              <a:defRPr/>
            </a:pPr>
            <a:r>
              <a:rPr lang="fr-FR" dirty="0"/>
              <a:t>Compiègne</a:t>
            </a:r>
            <a:endParaRPr lang="fr-FR" dirty="0"/>
          </a:p>
        </p:txBody>
      </p:sp>
      <p:sp>
        <p:nvSpPr>
          <p:cNvPr id="9" name="Oval 9"/>
          <p:cNvSpPr>
            <a:spLocks noChangeArrowheads="1"/>
          </p:cNvSpPr>
          <p:nvPr/>
        </p:nvSpPr>
        <p:spPr bwMode="auto">
          <a:xfrm>
            <a:off x="5529263" y="2117725"/>
            <a:ext cx="576262" cy="865188"/>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fontAlgn="auto">
              <a:spcBef>
                <a:spcPts val="0"/>
              </a:spcBef>
              <a:spcAft>
                <a:spcPts val="0"/>
              </a:spcAft>
              <a:defRPr/>
            </a:pPr>
            <a:r>
              <a:rPr lang="fr-FR" dirty="0"/>
              <a:t>INSEAD </a:t>
            </a:r>
          </a:p>
          <a:p>
            <a:pPr fontAlgn="auto">
              <a:spcBef>
                <a:spcPts val="0"/>
              </a:spcBef>
              <a:spcAft>
                <a:spcPts val="0"/>
              </a:spcAft>
              <a:defRPr/>
            </a:pPr>
            <a:r>
              <a:rPr lang="fr-FR" dirty="0"/>
              <a:t>Fontainebleau</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7200" y="20638"/>
            <a:ext cx="8229600" cy="1143000"/>
          </a:xfrm>
        </p:spPr>
        <p:txBody>
          <a:bodyPr/>
          <a:lstStyle/>
          <a:p>
            <a:r>
              <a:rPr lang="fr-FR" sz="3200" smtClean="0">
                <a:solidFill>
                  <a:srgbClr val="FF6600"/>
                </a:solidFill>
              </a:rPr>
              <a:t>Quelles options choisir pour un regroupement ? </a:t>
            </a:r>
          </a:p>
        </p:txBody>
      </p:sp>
      <p:sp>
        <p:nvSpPr>
          <p:cNvPr id="26626" name="Espace réservé du contenu 2"/>
          <p:cNvSpPr>
            <a:spLocks noGrp="1"/>
          </p:cNvSpPr>
          <p:nvPr>
            <p:ph idx="1"/>
          </p:nvPr>
        </p:nvSpPr>
        <p:spPr/>
        <p:txBody>
          <a:bodyPr/>
          <a:lstStyle/>
          <a:p>
            <a:r>
              <a:rPr lang="fr-FR" sz="2200" smtClean="0"/>
              <a:t>La loi Fioraso a annulé les PRES, considérés comme pas assez démocratiques, au profit de trois nouvelles possibilités de regroupements : des </a:t>
            </a:r>
            <a:r>
              <a:rPr lang="fr-FR" sz="2200" smtClean="0">
                <a:solidFill>
                  <a:srgbClr val="FF6600"/>
                </a:solidFill>
              </a:rPr>
              <a:t>fusions</a:t>
            </a:r>
            <a:r>
              <a:rPr lang="fr-FR" sz="2200" smtClean="0"/>
              <a:t>, des "</a:t>
            </a:r>
            <a:r>
              <a:rPr lang="fr-FR" sz="2200" smtClean="0">
                <a:solidFill>
                  <a:srgbClr val="FF6600"/>
                </a:solidFill>
              </a:rPr>
              <a:t>Comue</a:t>
            </a:r>
            <a:r>
              <a:rPr lang="fr-FR" sz="2200" smtClean="0"/>
              <a:t>", alias Communautés d’universités et d’établissements ou des </a:t>
            </a:r>
            <a:r>
              <a:rPr lang="fr-FR" sz="2200" smtClean="0">
                <a:solidFill>
                  <a:srgbClr val="FF6600"/>
                </a:solidFill>
              </a:rPr>
              <a:t>associations</a:t>
            </a:r>
            <a:r>
              <a:rPr lang="fr-FR" sz="2200" smtClean="0"/>
              <a:t>. Et là, tout se gâte. Car sous l’apparence de liberté que semblent laisser ces options, s’opère une reprise en main des universités par le MESR. En effet, les rapprochements sont désormais </a:t>
            </a:r>
            <a:r>
              <a:rPr lang="fr-FR" sz="2200" smtClean="0">
                <a:solidFill>
                  <a:srgbClr val="FF6600"/>
                </a:solidFill>
              </a:rPr>
              <a:t>obligatoires</a:t>
            </a:r>
            <a:r>
              <a:rPr lang="fr-FR" sz="2200" smtClean="0"/>
              <a:t>, et limités à une trentaine sur tout le territoire ;</a:t>
            </a:r>
          </a:p>
          <a:p>
            <a:r>
              <a:rPr lang="fr-FR" sz="2200" smtClean="0"/>
              <a:t>Par ailleurs la loi n’est pas claire, ni sans failles et restreint l’exercice de la démocratie ;</a:t>
            </a:r>
          </a:p>
          <a:p>
            <a:pPr>
              <a:buFont typeface="Arial" charset="0"/>
              <a:buNone/>
            </a:pPr>
            <a:r>
              <a:rPr lang="fr-FR" sz="2200" smtClean="0"/>
              <a:t>	Elle offre un schéma idéal pour une gestion plus centralisée.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457200" y="20638"/>
            <a:ext cx="8229600" cy="1143000"/>
          </a:xfrm>
        </p:spPr>
        <p:txBody>
          <a:bodyPr/>
          <a:lstStyle/>
          <a:p>
            <a:r>
              <a:rPr lang="fr-FR" sz="3600" smtClean="0">
                <a:solidFill>
                  <a:srgbClr val="FF6600"/>
                </a:solidFill>
              </a:rPr>
              <a:t>Comment s’opère un regroupement </a:t>
            </a:r>
          </a:p>
        </p:txBody>
      </p:sp>
      <p:sp>
        <p:nvSpPr>
          <p:cNvPr id="3" name="Espace réservé du contenu 2"/>
          <p:cNvSpPr>
            <a:spLocks noGrp="1"/>
          </p:cNvSpPr>
          <p:nvPr>
            <p:ph idx="1"/>
          </p:nvPr>
        </p:nvSpPr>
        <p:spPr/>
        <p:txBody>
          <a:bodyPr rtlCol="0">
            <a:normAutofit fontScale="70000" lnSpcReduction="20000"/>
          </a:bodyPr>
          <a:lstStyle/>
          <a:p>
            <a:pPr fontAlgn="auto">
              <a:spcAft>
                <a:spcPts val="0"/>
              </a:spcAft>
              <a:buFont typeface="Arial"/>
              <a:buChar char="•"/>
              <a:defRPr/>
            </a:pPr>
            <a:r>
              <a:rPr lang="fr-FR" dirty="0" smtClean="0"/>
              <a:t>Le but avoué : développer les projets de recherche et de transfert, harmoniser l’offre de formation, améliorer le vie étudiante ;</a:t>
            </a:r>
          </a:p>
          <a:p>
            <a:pPr fontAlgn="auto">
              <a:spcAft>
                <a:spcPts val="0"/>
              </a:spcAft>
              <a:buFont typeface="Arial"/>
              <a:buChar char="•"/>
              <a:defRPr/>
            </a:pPr>
            <a:r>
              <a:rPr lang="fr-FR" dirty="0" smtClean="0"/>
              <a:t>Du  point de vue territorial un regroupement est académique ou </a:t>
            </a:r>
            <a:r>
              <a:rPr lang="fr-FR" dirty="0" err="1" smtClean="0"/>
              <a:t>inter-académique</a:t>
            </a:r>
            <a:r>
              <a:rPr lang="fr-FR" dirty="0" smtClean="0"/>
              <a:t> mais jamais moins (</a:t>
            </a:r>
            <a:r>
              <a:rPr lang="fr-FR" dirty="0" smtClean="0">
                <a:hlinkClick r:id="rId3"/>
              </a:rPr>
              <a:t>L.718-2</a:t>
            </a:r>
            <a:r>
              <a:rPr lang="fr-FR" dirty="0" smtClean="0"/>
              <a:t>) ;</a:t>
            </a:r>
          </a:p>
          <a:p>
            <a:pPr fontAlgn="auto">
              <a:spcAft>
                <a:spcPts val="0"/>
              </a:spcAft>
              <a:buFont typeface="Arial"/>
              <a:buChar char="•"/>
              <a:defRPr/>
            </a:pPr>
            <a:r>
              <a:rPr lang="fr-FR" dirty="0" smtClean="0"/>
              <a:t>L’outil pour y arriver : le </a:t>
            </a:r>
            <a:r>
              <a:rPr lang="fr-FR" dirty="0" smtClean="0">
                <a:solidFill>
                  <a:srgbClr val="FF6600"/>
                </a:solidFill>
              </a:rPr>
              <a:t>contrat pluriannuel d’établissement unique CPE</a:t>
            </a:r>
            <a:r>
              <a:rPr lang="fr-FR" dirty="0" smtClean="0"/>
              <a:t> (</a:t>
            </a:r>
            <a:r>
              <a:rPr lang="fr-FR" dirty="0" smtClean="0">
                <a:hlinkClick r:id="rId4"/>
              </a:rPr>
              <a:t>L.718-5</a:t>
            </a:r>
            <a:r>
              <a:rPr lang="fr-FR" dirty="0" smtClean="0"/>
              <a:t>). </a:t>
            </a:r>
            <a:r>
              <a:rPr lang="fr-FR" dirty="0" smtClean="0">
                <a:solidFill>
                  <a:srgbClr val="FF6600"/>
                </a:solidFill>
              </a:rPr>
              <a:t>Le CPE défend une logique centralisatrice, c’est un réel danger. L’état souhaite ne plus avoir qu’un interlocuteur. </a:t>
            </a:r>
            <a:r>
              <a:rPr lang="fr-FR" dirty="0" smtClean="0"/>
              <a:t>Dans le cas d’association, la possibilité de définir des volets spécifiques pour les établissements membres subsiste … à condition que le ministère les finance …</a:t>
            </a:r>
            <a:r>
              <a:rPr lang="fr-FR" dirty="0" smtClean="0">
                <a:solidFill>
                  <a:srgbClr val="FF6600"/>
                </a:solidFill>
              </a:rPr>
              <a:t> </a:t>
            </a:r>
            <a:r>
              <a:rPr lang="fr-FR" dirty="0" smtClean="0"/>
              <a:t>;</a:t>
            </a:r>
          </a:p>
          <a:p>
            <a:pPr fontAlgn="auto">
              <a:spcAft>
                <a:spcPts val="0"/>
              </a:spcAft>
              <a:buFont typeface="Arial"/>
              <a:buChar char="•"/>
              <a:defRPr/>
            </a:pPr>
            <a:r>
              <a:rPr lang="fr-FR" dirty="0" smtClean="0"/>
              <a:t>Le </a:t>
            </a:r>
            <a:r>
              <a:rPr lang="fr-FR" dirty="0" smtClean="0">
                <a:solidFill>
                  <a:srgbClr val="FF6600"/>
                </a:solidFill>
              </a:rPr>
              <a:t>CPE </a:t>
            </a:r>
            <a:r>
              <a:rPr lang="fr-FR" dirty="0" smtClean="0"/>
              <a:t>porte les éléments de la </a:t>
            </a:r>
            <a:r>
              <a:rPr lang="fr-FR" dirty="0" smtClean="0">
                <a:solidFill>
                  <a:srgbClr val="FF6600"/>
                </a:solidFill>
              </a:rPr>
              <a:t>mutualisation </a:t>
            </a:r>
            <a:r>
              <a:rPr lang="fr-FR" dirty="0" smtClean="0"/>
              <a:t>et de </a:t>
            </a:r>
            <a:r>
              <a:rPr lang="fr-FR" dirty="0" smtClean="0">
                <a:solidFill>
                  <a:srgbClr val="FF6600"/>
                </a:solidFill>
              </a:rPr>
              <a:t>transfert des compétences, </a:t>
            </a:r>
            <a:r>
              <a:rPr lang="fr-FR" dirty="0" smtClean="0"/>
              <a:t>ceux qui composent la stratégie territoriale (coordination territoriale et amélioration e la vie étudiante). Les CA des établissements ne peuvent approuver le </a:t>
            </a:r>
            <a:r>
              <a:rPr lang="fr-FR" dirty="0" smtClean="0">
                <a:solidFill>
                  <a:srgbClr val="FFFFFF"/>
                </a:solidFill>
              </a:rPr>
              <a:t>CPE</a:t>
            </a:r>
            <a:r>
              <a:rPr lang="fr-FR" dirty="0" smtClean="0"/>
              <a:t>, </a:t>
            </a:r>
            <a:r>
              <a:rPr lang="fr-FR" dirty="0" smtClean="0">
                <a:solidFill>
                  <a:srgbClr val="FF6600"/>
                </a:solidFill>
              </a:rPr>
              <a:t>seul le CA du nouvel EPSCP délibère</a:t>
            </a:r>
            <a:r>
              <a:rPr lang="fr-FR" dirty="0" smtClean="0"/>
              <a:t> (</a:t>
            </a:r>
            <a:r>
              <a:rPr lang="fr-FR" dirty="0" smtClean="0">
                <a:hlinkClick r:id="rId5"/>
              </a:rPr>
              <a:t>L.718.3 </a:t>
            </a:r>
            <a:r>
              <a:rPr lang="fr-FR" dirty="0" smtClean="0"/>
              <a:t>et L. </a:t>
            </a:r>
            <a:r>
              <a:rPr lang="fr-FR" dirty="0" smtClean="0">
                <a:hlinkClick r:id="rId6"/>
              </a:rPr>
              <a:t>718. 7</a:t>
            </a:r>
            <a:r>
              <a:rPr lang="fr-FR" dirty="0" smtClean="0"/>
              <a:t>). </a:t>
            </a:r>
          </a:p>
          <a:p>
            <a:pPr fontAlgn="auto">
              <a:spcAft>
                <a:spcPts val="0"/>
              </a:spcAft>
              <a:buFont typeface="Arial"/>
              <a:buNone/>
              <a:defRPr/>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a:xfrm>
            <a:off x="457200" y="20638"/>
            <a:ext cx="8229600" cy="1143000"/>
          </a:xfrm>
        </p:spPr>
        <p:txBody>
          <a:bodyPr/>
          <a:lstStyle/>
          <a:p>
            <a:r>
              <a:rPr lang="fr-FR" sz="3600" smtClean="0">
                <a:solidFill>
                  <a:srgbClr val="FF6600"/>
                </a:solidFill>
              </a:rPr>
              <a:t>Comment s’opère un regroupement </a:t>
            </a:r>
            <a:endParaRPr lang="fr-FR" sz="3600" smtClean="0"/>
          </a:p>
        </p:txBody>
      </p:sp>
      <p:sp>
        <p:nvSpPr>
          <p:cNvPr id="30722" name="Espace réservé du contenu 2"/>
          <p:cNvSpPr>
            <a:spLocks noGrp="1"/>
          </p:cNvSpPr>
          <p:nvPr>
            <p:ph idx="1"/>
          </p:nvPr>
        </p:nvSpPr>
        <p:spPr>
          <a:xfrm>
            <a:off x="457200" y="1390650"/>
            <a:ext cx="8229600" cy="4525963"/>
          </a:xfrm>
        </p:spPr>
        <p:txBody>
          <a:bodyPr/>
          <a:lstStyle/>
          <a:p>
            <a:r>
              <a:rPr lang="fr-FR" sz="2000" smtClean="0"/>
              <a:t>Dans le regroupement, la référence à la </a:t>
            </a:r>
            <a:r>
              <a:rPr lang="fr-FR" sz="2000" smtClean="0">
                <a:solidFill>
                  <a:srgbClr val="FF6600"/>
                </a:solidFill>
              </a:rPr>
              <a:t>fédération </a:t>
            </a:r>
            <a:r>
              <a:rPr lang="fr-FR" sz="2000" smtClean="0"/>
              <a:t>ou à la </a:t>
            </a:r>
            <a:r>
              <a:rPr lang="fr-FR" sz="2000" smtClean="0">
                <a:solidFill>
                  <a:srgbClr val="FF6600"/>
                </a:solidFill>
              </a:rPr>
              <a:t>confédération </a:t>
            </a:r>
            <a:r>
              <a:rPr lang="fr-FR" sz="2000" smtClean="0">
                <a:solidFill>
                  <a:srgbClr val="FFFFFF"/>
                </a:solidFill>
              </a:rPr>
              <a:t>respecte le droit constitutionnel ;</a:t>
            </a:r>
          </a:p>
          <a:p>
            <a:r>
              <a:rPr lang="fr-FR" sz="2000" smtClean="0"/>
              <a:t>Ce qu’est une </a:t>
            </a:r>
            <a:r>
              <a:rPr lang="fr-FR" sz="2000" smtClean="0">
                <a:solidFill>
                  <a:srgbClr val="FF6600"/>
                </a:solidFill>
              </a:rPr>
              <a:t>fédération</a:t>
            </a:r>
            <a:r>
              <a:rPr lang="fr-FR" sz="2000" smtClean="0"/>
              <a:t>. C’est un choix qui nécessite la création d’une nouvelle structure (EPSCP) à laquelle est associée un transfert de compétences ;</a:t>
            </a:r>
          </a:p>
          <a:p>
            <a:r>
              <a:rPr lang="fr-FR" sz="2000" smtClean="0"/>
              <a:t>La </a:t>
            </a:r>
            <a:r>
              <a:rPr lang="fr-FR" sz="2000" smtClean="0">
                <a:solidFill>
                  <a:srgbClr val="FF6600"/>
                </a:solidFill>
              </a:rPr>
              <a:t>confédération </a:t>
            </a:r>
            <a:r>
              <a:rPr lang="fr-FR" sz="2000" smtClean="0"/>
              <a:t>ne crée pas de nouvelle instance, c’est un mode d’harmonisation de pratiques en cours, elle est caractérisée par une évolution, une réversibilité qui n’est pas figée puisque des nouveaux membres peuvent s’y associer. C’est une association aux missions de service public par négociation et conclusion d’une convention entre établissements ;</a:t>
            </a:r>
            <a:endParaRPr lang="fr-FR" sz="2000" smtClean="0">
              <a:solidFill>
                <a:srgbClr val="FFFFFF"/>
              </a:solidFill>
            </a:endParaRPr>
          </a:p>
          <a:p>
            <a:r>
              <a:rPr lang="fr-FR" sz="2000" smtClean="0"/>
              <a:t>Le </a:t>
            </a:r>
            <a:r>
              <a:rPr lang="fr-FR" sz="2000" smtClean="0">
                <a:solidFill>
                  <a:srgbClr val="FF6600"/>
                </a:solidFill>
              </a:rPr>
              <a:t>transfert des compétences</a:t>
            </a:r>
            <a:r>
              <a:rPr lang="fr-FR" sz="2000" smtClean="0"/>
              <a:t>. Il en existe de trois types différents. </a:t>
            </a:r>
            <a:r>
              <a:rPr lang="fr-FR" sz="2000" smtClean="0">
                <a:solidFill>
                  <a:srgbClr val="FF6600"/>
                </a:solidFill>
              </a:rPr>
              <a:t>Propres</a:t>
            </a:r>
            <a:r>
              <a:rPr lang="fr-FR" sz="2000" smtClean="0"/>
              <a:t>, alors les décisions sont prises au même endroit par la même entité, </a:t>
            </a:r>
            <a:r>
              <a:rPr lang="fr-FR" sz="2000" smtClean="0">
                <a:solidFill>
                  <a:srgbClr val="FF6600"/>
                </a:solidFill>
              </a:rPr>
              <a:t>partagées </a:t>
            </a:r>
            <a:r>
              <a:rPr lang="fr-FR" sz="2000" smtClean="0"/>
              <a:t>l’exécution en est laissée aux établissements qui sont des égaux, </a:t>
            </a:r>
            <a:r>
              <a:rPr lang="fr-FR" sz="2000" smtClean="0">
                <a:solidFill>
                  <a:srgbClr val="FF6600"/>
                </a:solidFill>
              </a:rPr>
              <a:t>transférées </a:t>
            </a:r>
            <a:r>
              <a:rPr lang="fr-FR" sz="2000" smtClean="0"/>
              <a:t>désigne que l’instance qui l’a reçoit ne l’a pas (cas des diplômes).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5003</TotalTime>
  <Words>2847</Words>
  <Application>Microsoft Macintosh PowerPoint</Application>
  <PresentationFormat>Affichage à l'écran (4:3)</PresentationFormat>
  <Paragraphs>177</Paragraphs>
  <Slides>16</Slides>
  <Notes>15</Notes>
  <HiddenSlides>0</HiddenSlides>
  <MMClips>0</MMClips>
  <ScaleCrop>false</ScaleCrop>
  <HeadingPairs>
    <vt:vector size="6" baseType="variant">
      <vt:variant>
        <vt:lpstr>Polices utilisées</vt:lpstr>
      </vt:variant>
      <vt:variant>
        <vt:i4>2</vt:i4>
      </vt:variant>
      <vt:variant>
        <vt:lpstr>Modèle de conception</vt:lpstr>
      </vt:variant>
      <vt:variant>
        <vt:i4>1</vt:i4>
      </vt:variant>
      <vt:variant>
        <vt:lpstr>Titres des diapositives</vt:lpstr>
      </vt:variant>
      <vt:variant>
        <vt:i4>16</vt:i4>
      </vt:variant>
    </vt:vector>
  </HeadingPairs>
  <TitlesOfParts>
    <vt:vector size="19" baseType="lpstr">
      <vt:lpstr>Calibri</vt:lpstr>
      <vt:lpstr>Arial</vt:lpstr>
      <vt:lpstr>Thème Office</vt:lpstr>
      <vt:lpstr>Comment le choix d’un regroupement d’universités et d’établissements va-t-il transformer l’avenir du Muséum ?</vt:lpstr>
      <vt:lpstr>Diapositive 2</vt:lpstr>
      <vt:lpstr>Diapositive 3</vt:lpstr>
      <vt:lpstr>Bref récapitulatif des événements des sept dernières années dans l’enseignement supérieur</vt:lpstr>
      <vt:lpstr>Au temps de la loi LRU</vt:lpstr>
      <vt:lpstr>Le visage de la F.C.S - SU</vt:lpstr>
      <vt:lpstr>Quelles options choisir pour un regroupement ? </vt:lpstr>
      <vt:lpstr>Comment s’opère un regroupement </vt:lpstr>
      <vt:lpstr>Comment s’opère un regroupement </vt:lpstr>
      <vt:lpstr>Quelles options choisir pour un regroupement ?  Le choix du regroupement par Fusion  </vt:lpstr>
      <vt:lpstr>Quelles options choisir pour un regroupement ?  Le choix du regroupement par ComUE « Désormais, en France, on encadre le fonctionnement de l’université dans les lois agricoles... »  M-Ch. Blandin Sénatrice EELV, le 15 avril 2014.</vt:lpstr>
      <vt:lpstr>Quelles options choisir pour un regroupement ?  Le choix du regroupement par ComUE « Désormais, en France, on encadre le fonctionnement de l’université dans les lois agricoles ... »  M-Ch. Blandin Sénatrice EELV, le 15 avril 2014.</vt:lpstr>
      <vt:lpstr>Quelles options choisir pour un regroupement ?  Le choix du regroupement par Association</vt:lpstr>
      <vt:lpstr>Le différentes options de regroupement</vt:lpstr>
      <vt:lpstr>Motion des personnels votée lors  de l’assemblée générale du 3 juin 2014</vt:lpstr>
      <vt:lpstr>Diapositive 16</vt:lpstr>
    </vt:vector>
  </TitlesOfParts>
  <Company>MNHN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Lelievre</dc:creator>
  <cp:lastModifiedBy>Laurent Palka</cp:lastModifiedBy>
  <cp:revision>176</cp:revision>
  <dcterms:created xsi:type="dcterms:W3CDTF">2014-06-03T13:55:49Z</dcterms:created>
  <dcterms:modified xsi:type="dcterms:W3CDTF">2014-09-10T12:31:38Z</dcterms:modified>
</cp:coreProperties>
</file>